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56" r:id="rId2"/>
    <p:sldId id="288" r:id="rId3"/>
    <p:sldId id="289" r:id="rId4"/>
    <p:sldId id="290" r:id="rId5"/>
    <p:sldId id="287" r:id="rId6"/>
    <p:sldId id="257" r:id="rId7"/>
    <p:sldId id="280" r:id="rId8"/>
    <p:sldId id="263" r:id="rId9"/>
    <p:sldId id="264" r:id="rId10"/>
    <p:sldId id="265" r:id="rId11"/>
    <p:sldId id="281" r:id="rId12"/>
    <p:sldId id="266" r:id="rId13"/>
    <p:sldId id="258" r:id="rId14"/>
    <p:sldId id="267" r:id="rId15"/>
    <p:sldId id="282" r:id="rId16"/>
    <p:sldId id="268" r:id="rId17"/>
    <p:sldId id="270" r:id="rId18"/>
    <p:sldId id="283" r:id="rId19"/>
    <p:sldId id="269" r:id="rId20"/>
    <p:sldId id="272" r:id="rId21"/>
    <p:sldId id="271" r:id="rId22"/>
    <p:sldId id="284" r:id="rId23"/>
    <p:sldId id="285" r:id="rId24"/>
    <p:sldId id="274" r:id="rId25"/>
    <p:sldId id="276" r:id="rId26"/>
    <p:sldId id="277" r:id="rId27"/>
    <p:sldId id="286" r:id="rId28"/>
    <p:sldId id="278" r:id="rId29"/>
    <p:sldId id="275" r:id="rId30"/>
    <p:sldId id="273" r:id="rId31"/>
    <p:sldId id="291" r:id="rId32"/>
    <p:sldId id="279" r:id="rId33"/>
    <p:sldId id="292" r:id="rId34"/>
    <p:sldId id="293" r:id="rId35"/>
    <p:sldId id="294" r:id="rId36"/>
    <p:sldId id="295" r:id="rId37"/>
    <p:sldId id="296" r:id="rId38"/>
    <p:sldId id="297" r:id="rId39"/>
    <p:sldId id="298" r:id="rId40"/>
    <p:sldId id="299" r:id="rId41"/>
    <p:sldId id="302" r:id="rId42"/>
    <p:sldId id="300" r:id="rId43"/>
    <p:sldId id="301" r:id="rId44"/>
    <p:sldId id="303" r:id="rId45"/>
    <p:sldId id="304" r:id="rId46"/>
    <p:sldId id="305" r:id="rId47"/>
    <p:sldId id="262" r:id="rId4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56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5423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472945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490486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543875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648940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820881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5032897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961353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7688973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666472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2706358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5649264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38502230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26606701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3113716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6224607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9805282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22369509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271201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737757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3710639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8510016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2011759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24588374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8766579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39576892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9438111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1282229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7108569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36452609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5833668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4045606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40290322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1120887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21268057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6755588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8244965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4393690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32206388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37242056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794886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721587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338250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173057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www.flickr.com/photos/shebalso/5675497010" TargetMode="Externa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hexcelligent.fi/power-bi/" TargetMode="Externa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hyperlink" Target="https://www.goalweb.net/cose-la-web-analytics-cosa-serve/" TargetMode="Externa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6319599" y="2262426"/>
            <a:ext cx="7477601" cy="1666399"/>
          </a:xfrm>
          <a:prstGeom prst="rect">
            <a:avLst/>
          </a:prstGeom>
          <a:noFill/>
          <a:ln/>
        </p:spPr>
        <p:txBody>
          <a:bodyPr wrap="square" rtlCol="0" anchor="t"/>
          <a:lstStyle/>
          <a:p>
            <a:pPr marL="0" indent="0">
              <a:lnSpc>
                <a:spcPts val="6561"/>
              </a:lnSpc>
              <a:buNone/>
            </a:pPr>
            <a:r>
              <a:rPr lang="en-US" sz="5249" dirty="0">
                <a:solidFill>
                  <a:srgbClr val="F2F0F4"/>
                </a:solidFill>
                <a:latin typeface="Montserrat" pitchFamily="34" charset="0"/>
                <a:ea typeface="Montserrat" pitchFamily="34" charset="-122"/>
                <a:cs typeface="Montserrat" pitchFamily="34" charset="-120"/>
              </a:rPr>
              <a:t>OLYMPIC DATA SET CAPSTONE PROJECT</a:t>
            </a:r>
            <a:endParaRPr lang="en-US" sz="5249" dirty="0"/>
          </a:p>
        </p:txBody>
      </p:sp>
      <p:sp>
        <p:nvSpPr>
          <p:cNvPr id="5" name="Text 2"/>
          <p:cNvSpPr/>
          <p:nvPr/>
        </p:nvSpPr>
        <p:spPr>
          <a:xfrm>
            <a:off x="6319599" y="4262080"/>
            <a:ext cx="7477601"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Welcome to this captivating presentation on the Olympic Data Set! Get ready to explore the fascinating world of Olympic statistics through the lens of Power BI and EDA.</a:t>
            </a:r>
            <a:endParaRPr lang="en-US" sz="1750" dirty="0"/>
          </a:p>
        </p:txBody>
      </p:sp>
      <p:sp>
        <p:nvSpPr>
          <p:cNvPr id="6" name="Shape 3"/>
          <p:cNvSpPr/>
          <p:nvPr/>
        </p:nvSpPr>
        <p:spPr>
          <a:xfrm>
            <a:off x="6319599" y="5594866"/>
            <a:ext cx="355402" cy="355402"/>
          </a:xfrm>
          <a:prstGeom prst="roundRect">
            <a:avLst>
              <a:gd name="adj" fmla="val 25726039"/>
            </a:avLst>
          </a:prstGeom>
          <a:noFill/>
          <a:ln w="7620">
            <a:solidFill>
              <a:srgbClr val="FFFFFF"/>
            </a:solidFill>
            <a:prstDash val="solid"/>
          </a:ln>
        </p:spPr>
      </p:sp>
      <p:pic>
        <p:nvPicPr>
          <p:cNvPr id="7" name="Image 1" descr="preencoded.png"/>
          <p:cNvPicPr>
            <a:picLocks noChangeAspect="1"/>
          </p:cNvPicPr>
          <p:nvPr/>
        </p:nvPicPr>
        <p:blipFill>
          <a:blip r:embed="rId4"/>
          <a:stretch>
            <a:fillRect/>
          </a:stretch>
        </p:blipFill>
        <p:spPr>
          <a:xfrm>
            <a:off x="6327219" y="5602486"/>
            <a:ext cx="340162" cy="340162"/>
          </a:xfrm>
          <a:prstGeom prst="rect">
            <a:avLst/>
          </a:prstGeom>
        </p:spPr>
      </p:pic>
      <p:sp>
        <p:nvSpPr>
          <p:cNvPr id="8" name="Text 4"/>
          <p:cNvSpPr/>
          <p:nvPr/>
        </p:nvSpPr>
        <p:spPr>
          <a:xfrm>
            <a:off x="6786086" y="5578197"/>
            <a:ext cx="2537460" cy="388858"/>
          </a:xfrm>
          <a:prstGeom prst="rect">
            <a:avLst/>
          </a:prstGeom>
          <a:noFill/>
          <a:ln/>
        </p:spPr>
        <p:txBody>
          <a:bodyPr wrap="none" rtlCol="0" anchor="t"/>
          <a:lstStyle/>
          <a:p>
            <a:pPr marL="0" indent="0" algn="l">
              <a:lnSpc>
                <a:spcPts val="3062"/>
              </a:lnSpc>
              <a:buNone/>
            </a:pPr>
            <a:r>
              <a:rPr lang="en-US" sz="2187" b="1" dirty="0">
                <a:solidFill>
                  <a:srgbClr val="DCD7E5"/>
                </a:solidFill>
                <a:latin typeface="Heebo" pitchFamily="34" charset="0"/>
                <a:ea typeface="Heebo" pitchFamily="34" charset="-122"/>
                <a:cs typeface="Heebo" pitchFamily="34" charset="-120"/>
              </a:rPr>
              <a:t>by Vishesh Shivhare</a:t>
            </a:r>
            <a:endParaRPr lang="en-US" sz="2187" dirty="0"/>
          </a:p>
        </p:txBody>
      </p:sp>
      <p:pic>
        <p:nvPicPr>
          <p:cNvPr id="9" name="Image 2" descr="preencoded.png"/>
          <p:cNvPicPr>
            <a:picLocks noChangeAspect="1"/>
          </p:cNvPicPr>
          <p:nvPr/>
        </p:nvPicPr>
        <p:blipFill>
          <a:blip r:embed="rId5"/>
          <a:stretch>
            <a:fillRect/>
          </a:stretch>
        </p:blipFill>
        <p:spPr>
          <a:xfrm>
            <a:off x="0"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1392555"/>
            <a:ext cx="7056120" cy="694373"/>
          </a:xfrm>
          <a:prstGeom prst="rect">
            <a:avLst/>
          </a:prstGeom>
          <a:noFill/>
          <a:ln/>
        </p:spPr>
        <p:txBody>
          <a:bodyPr wrap="none" rtlCol="0" anchor="t"/>
          <a:lstStyle/>
          <a:p>
            <a:pPr marL="0" indent="0">
              <a:lnSpc>
                <a:spcPts val="5468"/>
              </a:lnSpc>
              <a:buNone/>
            </a:pPr>
            <a:endParaRPr lang="en-US" sz="4374" dirty="0"/>
          </a:p>
        </p:txBody>
      </p:sp>
      <p:sp>
        <p:nvSpPr>
          <p:cNvPr id="7" name="Text 3"/>
          <p:cNvSpPr/>
          <p:nvPr/>
        </p:nvSpPr>
        <p:spPr>
          <a:xfrm>
            <a:off x="2037993" y="5415201"/>
            <a:ext cx="3295888" cy="1421606"/>
          </a:xfrm>
          <a:prstGeom prst="rect">
            <a:avLst/>
          </a:prstGeom>
          <a:noFill/>
          <a:ln/>
        </p:spPr>
        <p:txBody>
          <a:bodyPr wrap="square" rtlCol="0" anchor="t"/>
          <a:lstStyle/>
          <a:p>
            <a:pPr marL="0" indent="0" algn="l">
              <a:lnSpc>
                <a:spcPts val="2799"/>
              </a:lnSpc>
              <a:buNone/>
            </a:pPr>
            <a:endParaRPr lang="en-US" sz="1750" dirty="0"/>
          </a:p>
        </p:txBody>
      </p:sp>
      <p:sp>
        <p:nvSpPr>
          <p:cNvPr id="9" name="Text 4"/>
          <p:cNvSpPr/>
          <p:nvPr/>
        </p:nvSpPr>
        <p:spPr>
          <a:xfrm>
            <a:off x="5667137" y="4845963"/>
            <a:ext cx="2221944" cy="347186"/>
          </a:xfrm>
          <a:prstGeom prst="rect">
            <a:avLst/>
          </a:prstGeom>
          <a:noFill/>
          <a:ln/>
        </p:spPr>
        <p:txBody>
          <a:bodyPr wrap="none" rtlCol="0" anchor="t"/>
          <a:lstStyle/>
          <a:p>
            <a:pPr marL="0" indent="0" algn="l">
              <a:lnSpc>
                <a:spcPts val="2734"/>
              </a:lnSpc>
              <a:buNone/>
            </a:pPr>
            <a:endParaRPr lang="en-US" sz="2187" dirty="0"/>
          </a:p>
        </p:txBody>
      </p:sp>
      <p:sp>
        <p:nvSpPr>
          <p:cNvPr id="10" name="Text 5"/>
          <p:cNvSpPr/>
          <p:nvPr/>
        </p:nvSpPr>
        <p:spPr>
          <a:xfrm>
            <a:off x="5667137" y="5415320"/>
            <a:ext cx="3296007" cy="1066205"/>
          </a:xfrm>
          <a:prstGeom prst="rect">
            <a:avLst/>
          </a:prstGeom>
          <a:noFill/>
          <a:ln/>
        </p:spPr>
        <p:txBody>
          <a:bodyPr wrap="square" rtlCol="0" anchor="t"/>
          <a:lstStyle/>
          <a:p>
            <a:pPr marL="0" indent="0" algn="l">
              <a:lnSpc>
                <a:spcPts val="2799"/>
              </a:lnSpc>
              <a:buNone/>
            </a:pPr>
            <a:endParaRPr lang="en-US" sz="1750" dirty="0"/>
          </a:p>
        </p:txBody>
      </p:sp>
      <p:sp>
        <p:nvSpPr>
          <p:cNvPr id="12" name="Text 6"/>
          <p:cNvSpPr/>
          <p:nvPr/>
        </p:nvSpPr>
        <p:spPr>
          <a:xfrm>
            <a:off x="9296400" y="4845963"/>
            <a:ext cx="2613660" cy="347186"/>
          </a:xfrm>
          <a:prstGeom prst="rect">
            <a:avLst/>
          </a:prstGeom>
          <a:noFill/>
          <a:ln/>
        </p:spPr>
        <p:txBody>
          <a:bodyPr wrap="none" rtlCol="0" anchor="t"/>
          <a:lstStyle/>
          <a:p>
            <a:pPr marL="0" indent="0" algn="l">
              <a:lnSpc>
                <a:spcPts val="2734"/>
              </a:lnSpc>
              <a:buNone/>
            </a:pPr>
            <a:endParaRPr lang="en-US" sz="2187" dirty="0"/>
          </a:p>
        </p:txBody>
      </p:sp>
      <p:sp>
        <p:nvSpPr>
          <p:cNvPr id="13" name="Text 7"/>
          <p:cNvSpPr/>
          <p:nvPr/>
        </p:nvSpPr>
        <p:spPr>
          <a:xfrm>
            <a:off x="9296400" y="5415320"/>
            <a:ext cx="3296007" cy="1421606"/>
          </a:xfrm>
          <a:prstGeom prst="rect">
            <a:avLst/>
          </a:prstGeom>
          <a:noFill/>
          <a:ln/>
        </p:spPr>
        <p:txBody>
          <a:bodyPr wrap="square" rtlCol="0" anchor="t"/>
          <a:lstStyle/>
          <a:p>
            <a:pPr marL="0" indent="0" algn="l">
              <a:lnSpc>
                <a:spcPts val="2799"/>
              </a:lnSpc>
              <a:buNone/>
            </a:pPr>
            <a:endParaRPr lang="en-US" sz="1750" dirty="0"/>
          </a:p>
        </p:txBody>
      </p:sp>
      <p:sp>
        <p:nvSpPr>
          <p:cNvPr id="11" name="TextBox 10">
            <a:extLst>
              <a:ext uri="{FF2B5EF4-FFF2-40B4-BE49-F238E27FC236}">
                <a16:creationId xmlns:a16="http://schemas.microsoft.com/office/drawing/2014/main" id="{AAB74BEF-EC85-AEDC-3563-691403860292}"/>
              </a:ext>
            </a:extLst>
          </p:cNvPr>
          <p:cNvSpPr txBox="1"/>
          <p:nvPr/>
        </p:nvSpPr>
        <p:spPr>
          <a:xfrm>
            <a:off x="3205779" y="441064"/>
            <a:ext cx="8078993" cy="523220"/>
          </a:xfrm>
          <a:prstGeom prst="rect">
            <a:avLst/>
          </a:prstGeom>
          <a:noFill/>
        </p:spPr>
        <p:txBody>
          <a:bodyPr wrap="square" rtlCol="0">
            <a:spAutoFit/>
          </a:bodyPr>
          <a:lstStyle/>
          <a:p>
            <a:pPr algn="l"/>
            <a:r>
              <a:rPr lang="en-US" sz="2800" b="1" i="0" dirty="0">
                <a:solidFill>
                  <a:schemeClr val="bg1"/>
                </a:solidFill>
                <a:effectLst/>
                <a:latin typeface="Inter"/>
              </a:rPr>
              <a:t>Which cities have hosted the most Olympic Games?</a:t>
            </a:r>
          </a:p>
        </p:txBody>
      </p:sp>
      <p:sp>
        <p:nvSpPr>
          <p:cNvPr id="14" name="TextBox 13">
            <a:extLst>
              <a:ext uri="{FF2B5EF4-FFF2-40B4-BE49-F238E27FC236}">
                <a16:creationId xmlns:a16="http://schemas.microsoft.com/office/drawing/2014/main" id="{462A8A64-34FC-0769-32EA-775315723371}"/>
              </a:ext>
            </a:extLst>
          </p:cNvPr>
          <p:cNvSpPr txBox="1"/>
          <p:nvPr/>
        </p:nvSpPr>
        <p:spPr>
          <a:xfrm>
            <a:off x="6664547" y="1991979"/>
            <a:ext cx="8078993" cy="6124754"/>
          </a:xfrm>
          <a:prstGeom prst="rect">
            <a:avLst/>
          </a:prstGeom>
          <a:noFill/>
        </p:spPr>
        <p:txBody>
          <a:bodyPr wrap="square" rtlCol="0">
            <a:spAutoFit/>
          </a:bodyPr>
          <a:lstStyle/>
          <a:p>
            <a:pPr algn="l"/>
            <a:r>
              <a:rPr lang="en-US" sz="2800" i="0" dirty="0">
                <a:solidFill>
                  <a:schemeClr val="bg1"/>
                </a:solidFill>
                <a:effectLst/>
                <a:latin typeface="Söhne"/>
              </a:rPr>
              <a:t>Athens, Greece: Athens has hosted the Summer Olympics three times, in 1896 </a:t>
            </a:r>
            <a:r>
              <a:rPr lang="en-US" sz="2800" b="0" i="0" dirty="0">
                <a:solidFill>
                  <a:srgbClr val="D1D5DB"/>
                </a:solidFill>
                <a:effectLst/>
                <a:latin typeface="Söhne"/>
              </a:rPr>
              <a:t>(the inaugural modern Olympics) and again in 1906 and2004</a:t>
            </a:r>
            <a:endParaRPr lang="en-US" sz="2800" b="1" i="0" dirty="0">
              <a:solidFill>
                <a:schemeClr val="bg1"/>
              </a:solidFill>
              <a:effectLst/>
              <a:latin typeface="Söhne"/>
            </a:endParaRPr>
          </a:p>
          <a:p>
            <a:pPr algn="l"/>
            <a:r>
              <a:rPr lang="en-US" sz="2800" b="1" i="0" dirty="0">
                <a:solidFill>
                  <a:schemeClr val="bg1"/>
                </a:solidFill>
                <a:effectLst/>
                <a:latin typeface="Söhne"/>
              </a:rPr>
              <a:t>London, United Kingdom</a:t>
            </a:r>
            <a:r>
              <a:rPr lang="en-US" sz="2800" b="0" i="0" dirty="0">
                <a:solidFill>
                  <a:schemeClr val="bg1"/>
                </a:solidFill>
                <a:effectLst/>
                <a:latin typeface="Söhne"/>
              </a:rPr>
              <a:t>: London has hosted the</a:t>
            </a:r>
          </a:p>
          <a:p>
            <a:pPr algn="l"/>
            <a:r>
              <a:rPr lang="en-US" sz="2800" b="0" i="0" dirty="0">
                <a:solidFill>
                  <a:schemeClr val="bg1"/>
                </a:solidFill>
                <a:effectLst/>
                <a:latin typeface="Söhne"/>
              </a:rPr>
              <a:t> Summer Olympics three times. The city hosted the games in 1908, 1948, and 2012</a:t>
            </a:r>
          </a:p>
          <a:p>
            <a:pPr algn="l"/>
            <a:endParaRPr lang="en-US" sz="2800" dirty="0">
              <a:solidFill>
                <a:schemeClr val="bg1"/>
              </a:solidFill>
              <a:latin typeface="Söhne"/>
            </a:endParaRPr>
          </a:p>
          <a:p>
            <a:pPr algn="l"/>
            <a:r>
              <a:rPr lang="en-US" sz="2800" b="1" i="0" dirty="0">
                <a:solidFill>
                  <a:schemeClr val="bg1"/>
                </a:solidFill>
                <a:effectLst/>
                <a:latin typeface="Söhne"/>
              </a:rPr>
              <a:t>St. Moritz, with two hosting opportunities in 1928 and 1948, established itself as an early favorite for Winter Olympic events. The United States' Lake Placid followed suit with successful games in 1932 and 1980. Innsbruck, Austria, also hosted the Winter Games twice, in 1964 and 1976, highlighting the city's strong association with winter sports.</a:t>
            </a:r>
            <a:endParaRPr lang="en-US" sz="2800" b="1" i="0" dirty="0">
              <a:solidFill>
                <a:schemeClr val="bg1"/>
              </a:solidFill>
              <a:effectLst/>
              <a:latin typeface="Inter"/>
            </a:endParaRPr>
          </a:p>
        </p:txBody>
      </p:sp>
      <p:pic>
        <p:nvPicPr>
          <p:cNvPr id="15" name="Picture 14">
            <a:extLst>
              <a:ext uri="{FF2B5EF4-FFF2-40B4-BE49-F238E27FC236}">
                <a16:creationId xmlns:a16="http://schemas.microsoft.com/office/drawing/2014/main" id="{61F58B8D-61F5-195C-92F7-903A8A7F5085}"/>
              </a:ext>
            </a:extLst>
          </p:cNvPr>
          <p:cNvPicPr>
            <a:picLocks noChangeAspect="1"/>
          </p:cNvPicPr>
          <p:nvPr/>
        </p:nvPicPr>
        <p:blipFill>
          <a:blip r:embed="rId4"/>
          <a:stretch>
            <a:fillRect/>
          </a:stretch>
        </p:blipFill>
        <p:spPr>
          <a:xfrm>
            <a:off x="532914" y="1991979"/>
            <a:ext cx="4601310" cy="3271966"/>
          </a:xfrm>
          <a:prstGeom prst="rect">
            <a:avLst/>
          </a:prstGeom>
        </p:spPr>
      </p:pic>
    </p:spTree>
    <p:extLst>
      <p:ext uri="{BB962C8B-B14F-4D97-AF65-F5344CB8AC3E}">
        <p14:creationId xmlns:p14="http://schemas.microsoft.com/office/powerpoint/2010/main" val="3253769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037993" y="1392555"/>
            <a:ext cx="7056120" cy="694373"/>
          </a:xfrm>
          <a:prstGeom prst="rect">
            <a:avLst/>
          </a:prstGeom>
          <a:noFill/>
          <a:ln/>
        </p:spPr>
        <p:txBody>
          <a:bodyPr wrap="none" rtlCol="0" anchor="t"/>
          <a:lstStyle/>
          <a:p>
            <a:pPr marL="0" indent="0">
              <a:lnSpc>
                <a:spcPts val="5468"/>
              </a:lnSpc>
              <a:buNone/>
            </a:pPr>
            <a:endParaRPr lang="en-US" sz="4374" dirty="0"/>
          </a:p>
        </p:txBody>
      </p:sp>
      <p:sp>
        <p:nvSpPr>
          <p:cNvPr id="7" name="Text 3"/>
          <p:cNvSpPr/>
          <p:nvPr/>
        </p:nvSpPr>
        <p:spPr>
          <a:xfrm>
            <a:off x="2037993" y="5415201"/>
            <a:ext cx="3295888" cy="1421606"/>
          </a:xfrm>
          <a:prstGeom prst="rect">
            <a:avLst/>
          </a:prstGeom>
          <a:noFill/>
          <a:ln/>
        </p:spPr>
        <p:txBody>
          <a:bodyPr wrap="square" rtlCol="0" anchor="t"/>
          <a:lstStyle/>
          <a:p>
            <a:pPr marL="0" indent="0" algn="l">
              <a:lnSpc>
                <a:spcPts val="2799"/>
              </a:lnSpc>
              <a:buNone/>
            </a:pPr>
            <a:endParaRPr lang="en-US" sz="1750" dirty="0"/>
          </a:p>
        </p:txBody>
      </p:sp>
      <p:sp>
        <p:nvSpPr>
          <p:cNvPr id="9" name="Text 4"/>
          <p:cNvSpPr/>
          <p:nvPr/>
        </p:nvSpPr>
        <p:spPr>
          <a:xfrm>
            <a:off x="5667137" y="4845963"/>
            <a:ext cx="2221944" cy="347186"/>
          </a:xfrm>
          <a:prstGeom prst="rect">
            <a:avLst/>
          </a:prstGeom>
          <a:noFill/>
          <a:ln/>
        </p:spPr>
        <p:txBody>
          <a:bodyPr wrap="none" rtlCol="0" anchor="t"/>
          <a:lstStyle/>
          <a:p>
            <a:pPr marL="0" indent="0" algn="l">
              <a:lnSpc>
                <a:spcPts val="2734"/>
              </a:lnSpc>
              <a:buNone/>
            </a:pPr>
            <a:endParaRPr lang="en-US" sz="2187" dirty="0"/>
          </a:p>
        </p:txBody>
      </p:sp>
      <p:sp>
        <p:nvSpPr>
          <p:cNvPr id="10" name="Text 5"/>
          <p:cNvSpPr/>
          <p:nvPr/>
        </p:nvSpPr>
        <p:spPr>
          <a:xfrm>
            <a:off x="5667137" y="5415320"/>
            <a:ext cx="3296007" cy="1066205"/>
          </a:xfrm>
          <a:prstGeom prst="rect">
            <a:avLst/>
          </a:prstGeom>
          <a:noFill/>
          <a:ln/>
        </p:spPr>
        <p:txBody>
          <a:bodyPr wrap="square" rtlCol="0" anchor="t"/>
          <a:lstStyle/>
          <a:p>
            <a:pPr marL="0" indent="0" algn="l">
              <a:lnSpc>
                <a:spcPts val="2799"/>
              </a:lnSpc>
              <a:buNone/>
            </a:pPr>
            <a:endParaRPr lang="en-US" sz="1750" dirty="0"/>
          </a:p>
        </p:txBody>
      </p:sp>
      <p:sp>
        <p:nvSpPr>
          <p:cNvPr id="12" name="Text 6"/>
          <p:cNvSpPr/>
          <p:nvPr/>
        </p:nvSpPr>
        <p:spPr>
          <a:xfrm>
            <a:off x="9296400" y="4845963"/>
            <a:ext cx="2613660" cy="347186"/>
          </a:xfrm>
          <a:prstGeom prst="rect">
            <a:avLst/>
          </a:prstGeom>
          <a:noFill/>
          <a:ln/>
        </p:spPr>
        <p:txBody>
          <a:bodyPr wrap="none" rtlCol="0" anchor="t"/>
          <a:lstStyle/>
          <a:p>
            <a:pPr marL="0" indent="0" algn="l">
              <a:lnSpc>
                <a:spcPts val="2734"/>
              </a:lnSpc>
              <a:buNone/>
            </a:pPr>
            <a:endParaRPr lang="en-US" sz="2187" dirty="0"/>
          </a:p>
        </p:txBody>
      </p:sp>
      <p:sp>
        <p:nvSpPr>
          <p:cNvPr id="13" name="Text 7"/>
          <p:cNvSpPr/>
          <p:nvPr/>
        </p:nvSpPr>
        <p:spPr>
          <a:xfrm>
            <a:off x="9296400" y="5415320"/>
            <a:ext cx="3296007" cy="1421606"/>
          </a:xfrm>
          <a:prstGeom prst="rect">
            <a:avLst/>
          </a:prstGeom>
          <a:noFill/>
          <a:ln/>
        </p:spPr>
        <p:txBody>
          <a:bodyPr wrap="square" rtlCol="0" anchor="t"/>
          <a:lstStyle/>
          <a:p>
            <a:pPr marL="0" indent="0" algn="l">
              <a:lnSpc>
                <a:spcPts val="2799"/>
              </a:lnSpc>
              <a:buNone/>
            </a:pPr>
            <a:endParaRPr lang="en-US" sz="1750" dirty="0"/>
          </a:p>
        </p:txBody>
      </p:sp>
      <p:sp>
        <p:nvSpPr>
          <p:cNvPr id="11" name="TextBox 10">
            <a:extLst>
              <a:ext uri="{FF2B5EF4-FFF2-40B4-BE49-F238E27FC236}">
                <a16:creationId xmlns:a16="http://schemas.microsoft.com/office/drawing/2014/main" id="{00C9EB24-9C9A-0AF5-9E14-32041A998755}"/>
              </a:ext>
            </a:extLst>
          </p:cNvPr>
          <p:cNvSpPr txBox="1"/>
          <p:nvPr/>
        </p:nvSpPr>
        <p:spPr>
          <a:xfrm>
            <a:off x="5667137" y="434668"/>
            <a:ext cx="3121630" cy="523220"/>
          </a:xfrm>
          <a:prstGeom prst="rect">
            <a:avLst/>
          </a:prstGeom>
          <a:noFill/>
        </p:spPr>
        <p:txBody>
          <a:bodyPr wrap="square" rtlCol="0">
            <a:spAutoFit/>
          </a:bodyPr>
          <a:lstStyle/>
          <a:p>
            <a:r>
              <a:rPr lang="en-IN" sz="2800" b="1" i="1" dirty="0">
                <a:solidFill>
                  <a:schemeClr val="bg1"/>
                </a:solidFill>
              </a:rPr>
              <a:t>SPORTS ANALYSIS</a:t>
            </a:r>
          </a:p>
        </p:txBody>
      </p:sp>
      <p:pic>
        <p:nvPicPr>
          <p:cNvPr id="8" name="Picture 7">
            <a:extLst>
              <a:ext uri="{FF2B5EF4-FFF2-40B4-BE49-F238E27FC236}">
                <a16:creationId xmlns:a16="http://schemas.microsoft.com/office/drawing/2014/main" id="{F38ED235-AFCC-2D2A-8F2C-9947E7EDDA58}"/>
              </a:ext>
            </a:extLst>
          </p:cNvPr>
          <p:cNvPicPr>
            <a:picLocks noChangeAspect="1"/>
          </p:cNvPicPr>
          <p:nvPr/>
        </p:nvPicPr>
        <p:blipFill>
          <a:blip r:embed="rId4"/>
          <a:stretch>
            <a:fillRect/>
          </a:stretch>
        </p:blipFill>
        <p:spPr>
          <a:xfrm>
            <a:off x="2592593" y="1606714"/>
            <a:ext cx="9317467" cy="5439543"/>
          </a:xfrm>
          <a:prstGeom prst="rect">
            <a:avLst/>
          </a:prstGeom>
        </p:spPr>
      </p:pic>
    </p:spTree>
    <p:extLst>
      <p:ext uri="{BB962C8B-B14F-4D97-AF65-F5344CB8AC3E}">
        <p14:creationId xmlns:p14="http://schemas.microsoft.com/office/powerpoint/2010/main" val="2194540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en-IN" dirty="0"/>
          </a:p>
        </p:txBody>
      </p:sp>
      <p:sp>
        <p:nvSpPr>
          <p:cNvPr id="4" name="Text 1"/>
          <p:cNvSpPr/>
          <p:nvPr/>
        </p:nvSpPr>
        <p:spPr>
          <a:xfrm>
            <a:off x="2037993" y="1392555"/>
            <a:ext cx="7056120" cy="694373"/>
          </a:xfrm>
          <a:prstGeom prst="rect">
            <a:avLst/>
          </a:prstGeom>
          <a:noFill/>
          <a:ln/>
        </p:spPr>
        <p:txBody>
          <a:bodyPr wrap="none" rtlCol="0" anchor="t"/>
          <a:lstStyle/>
          <a:p>
            <a:pPr marL="0" indent="0">
              <a:lnSpc>
                <a:spcPts val="5468"/>
              </a:lnSpc>
              <a:buNone/>
            </a:pPr>
            <a:endParaRPr lang="en-US" sz="4374" dirty="0"/>
          </a:p>
        </p:txBody>
      </p:sp>
      <p:sp>
        <p:nvSpPr>
          <p:cNvPr id="7" name="Text 3"/>
          <p:cNvSpPr/>
          <p:nvPr/>
        </p:nvSpPr>
        <p:spPr>
          <a:xfrm>
            <a:off x="2037993" y="5415201"/>
            <a:ext cx="3295888" cy="1421606"/>
          </a:xfrm>
          <a:prstGeom prst="rect">
            <a:avLst/>
          </a:prstGeom>
          <a:noFill/>
          <a:ln/>
        </p:spPr>
        <p:txBody>
          <a:bodyPr wrap="square" rtlCol="0" anchor="t"/>
          <a:lstStyle/>
          <a:p>
            <a:pPr marL="0" indent="0" algn="l">
              <a:lnSpc>
                <a:spcPts val="2799"/>
              </a:lnSpc>
              <a:buNone/>
            </a:pPr>
            <a:endParaRPr lang="en-US" sz="1750" dirty="0"/>
          </a:p>
        </p:txBody>
      </p:sp>
      <p:sp>
        <p:nvSpPr>
          <p:cNvPr id="9" name="Text 4"/>
          <p:cNvSpPr/>
          <p:nvPr/>
        </p:nvSpPr>
        <p:spPr>
          <a:xfrm>
            <a:off x="5667137" y="4845963"/>
            <a:ext cx="2221944" cy="347186"/>
          </a:xfrm>
          <a:prstGeom prst="rect">
            <a:avLst/>
          </a:prstGeom>
          <a:noFill/>
          <a:ln/>
        </p:spPr>
        <p:txBody>
          <a:bodyPr wrap="none" rtlCol="0" anchor="t"/>
          <a:lstStyle/>
          <a:p>
            <a:pPr marL="0" indent="0" algn="l">
              <a:lnSpc>
                <a:spcPts val="2734"/>
              </a:lnSpc>
              <a:buNone/>
            </a:pPr>
            <a:endParaRPr lang="en-US" sz="2187" dirty="0"/>
          </a:p>
        </p:txBody>
      </p:sp>
      <p:sp>
        <p:nvSpPr>
          <p:cNvPr id="10" name="Text 5"/>
          <p:cNvSpPr/>
          <p:nvPr/>
        </p:nvSpPr>
        <p:spPr>
          <a:xfrm>
            <a:off x="5667137" y="5415320"/>
            <a:ext cx="3296007" cy="1066205"/>
          </a:xfrm>
          <a:prstGeom prst="rect">
            <a:avLst/>
          </a:prstGeom>
          <a:noFill/>
          <a:ln/>
        </p:spPr>
        <p:txBody>
          <a:bodyPr wrap="square" rtlCol="0" anchor="t"/>
          <a:lstStyle/>
          <a:p>
            <a:pPr marL="0" indent="0" algn="l">
              <a:lnSpc>
                <a:spcPts val="2799"/>
              </a:lnSpc>
              <a:buNone/>
            </a:pPr>
            <a:endParaRPr lang="en-US" sz="1750" dirty="0"/>
          </a:p>
        </p:txBody>
      </p:sp>
      <p:sp>
        <p:nvSpPr>
          <p:cNvPr id="12" name="Text 6"/>
          <p:cNvSpPr/>
          <p:nvPr/>
        </p:nvSpPr>
        <p:spPr>
          <a:xfrm>
            <a:off x="9296400" y="4845963"/>
            <a:ext cx="2613660" cy="347186"/>
          </a:xfrm>
          <a:prstGeom prst="rect">
            <a:avLst/>
          </a:prstGeom>
          <a:noFill/>
          <a:ln/>
        </p:spPr>
        <p:txBody>
          <a:bodyPr wrap="none" rtlCol="0" anchor="t"/>
          <a:lstStyle/>
          <a:p>
            <a:pPr marL="0" indent="0" algn="l">
              <a:lnSpc>
                <a:spcPts val="2734"/>
              </a:lnSpc>
              <a:buNone/>
            </a:pPr>
            <a:endParaRPr lang="en-US" sz="2187" dirty="0"/>
          </a:p>
        </p:txBody>
      </p:sp>
      <p:sp>
        <p:nvSpPr>
          <p:cNvPr id="13" name="Text 7"/>
          <p:cNvSpPr/>
          <p:nvPr/>
        </p:nvSpPr>
        <p:spPr>
          <a:xfrm>
            <a:off x="9296400" y="5415320"/>
            <a:ext cx="3296007" cy="1421606"/>
          </a:xfrm>
          <a:prstGeom prst="rect">
            <a:avLst/>
          </a:prstGeom>
          <a:noFill/>
          <a:ln/>
        </p:spPr>
        <p:txBody>
          <a:bodyPr wrap="square" rtlCol="0" anchor="t"/>
          <a:lstStyle/>
          <a:p>
            <a:pPr marL="0" indent="0" algn="l">
              <a:lnSpc>
                <a:spcPts val="2799"/>
              </a:lnSpc>
              <a:buNone/>
            </a:pPr>
            <a:endParaRPr lang="en-US" sz="1750" dirty="0"/>
          </a:p>
        </p:txBody>
      </p:sp>
      <p:sp>
        <p:nvSpPr>
          <p:cNvPr id="11" name="TextBox 10">
            <a:extLst>
              <a:ext uri="{FF2B5EF4-FFF2-40B4-BE49-F238E27FC236}">
                <a16:creationId xmlns:a16="http://schemas.microsoft.com/office/drawing/2014/main" id="{2DBF147B-8A05-9EC3-8AB9-1E20AB666EB5}"/>
              </a:ext>
            </a:extLst>
          </p:cNvPr>
          <p:cNvSpPr txBox="1"/>
          <p:nvPr/>
        </p:nvSpPr>
        <p:spPr>
          <a:xfrm>
            <a:off x="3438637" y="212497"/>
            <a:ext cx="8078993" cy="1384995"/>
          </a:xfrm>
          <a:prstGeom prst="rect">
            <a:avLst/>
          </a:prstGeom>
          <a:noFill/>
        </p:spPr>
        <p:txBody>
          <a:bodyPr wrap="square" rtlCol="0">
            <a:spAutoFit/>
          </a:bodyPr>
          <a:lstStyle/>
          <a:p>
            <a:r>
              <a:rPr lang="en-US" sz="2800" b="1" i="0" dirty="0">
                <a:solidFill>
                  <a:schemeClr val="bg1"/>
                </a:solidFill>
                <a:effectLst/>
                <a:latin typeface="Inter"/>
              </a:rPr>
              <a:t>What is the distribution of sports between Summer and Winter Olympics?</a:t>
            </a:r>
          </a:p>
          <a:p>
            <a:pPr algn="l"/>
            <a:endParaRPr lang="en-US" sz="2800" b="1" i="0" dirty="0">
              <a:solidFill>
                <a:schemeClr val="bg1"/>
              </a:solidFill>
              <a:effectLst/>
              <a:latin typeface="Inter"/>
            </a:endParaRPr>
          </a:p>
        </p:txBody>
      </p:sp>
      <p:pic>
        <p:nvPicPr>
          <p:cNvPr id="6" name="Picture 5">
            <a:extLst>
              <a:ext uri="{FF2B5EF4-FFF2-40B4-BE49-F238E27FC236}">
                <a16:creationId xmlns:a16="http://schemas.microsoft.com/office/drawing/2014/main" id="{6321895D-22C1-7370-34DF-8FB9343F7E87}"/>
              </a:ext>
            </a:extLst>
          </p:cNvPr>
          <p:cNvPicPr>
            <a:picLocks noChangeAspect="1"/>
          </p:cNvPicPr>
          <p:nvPr/>
        </p:nvPicPr>
        <p:blipFill>
          <a:blip r:embed="rId4"/>
          <a:stretch>
            <a:fillRect/>
          </a:stretch>
        </p:blipFill>
        <p:spPr>
          <a:xfrm>
            <a:off x="730696" y="1819663"/>
            <a:ext cx="8672312" cy="5875529"/>
          </a:xfrm>
          <a:prstGeom prst="rect">
            <a:avLst/>
          </a:prstGeom>
        </p:spPr>
      </p:pic>
      <p:sp>
        <p:nvSpPr>
          <p:cNvPr id="15" name="TextBox 14">
            <a:extLst>
              <a:ext uri="{FF2B5EF4-FFF2-40B4-BE49-F238E27FC236}">
                <a16:creationId xmlns:a16="http://schemas.microsoft.com/office/drawing/2014/main" id="{2545DA82-5AC2-AE2D-8402-DE07F63B8CD2}"/>
              </a:ext>
            </a:extLst>
          </p:cNvPr>
          <p:cNvSpPr txBox="1"/>
          <p:nvPr/>
        </p:nvSpPr>
        <p:spPr>
          <a:xfrm>
            <a:off x="9527538" y="1809989"/>
            <a:ext cx="4765044" cy="4708981"/>
          </a:xfrm>
          <a:prstGeom prst="rect">
            <a:avLst/>
          </a:prstGeom>
          <a:noFill/>
        </p:spPr>
        <p:txBody>
          <a:bodyPr wrap="square" rtlCol="0">
            <a:spAutoFit/>
          </a:bodyPr>
          <a:lstStyle/>
          <a:p>
            <a:pPr algn="l"/>
            <a:r>
              <a:rPr lang="en-US" sz="2000" b="1" i="0" dirty="0">
                <a:solidFill>
                  <a:srgbClr val="D1D5DB"/>
                </a:solidFill>
                <a:effectLst/>
                <a:latin typeface="Söhne"/>
              </a:rPr>
              <a:t>The distribution of sports between the Summer and Winter Olympics underscores the influence of climate and weather conditions on the selection of sports. The Summer Olympics have consistently included a more extensive and diverse array of sports, showcasing both individual and team competitions across a broad spectrum of athletic disciplines. In contrast, the Winter Olympics have focused on sports that require specific winter conditions, such as snow and ice, resulting in a more specialized program. In year 1924</a:t>
            </a:r>
          </a:p>
          <a:p>
            <a:pPr algn="l"/>
            <a:r>
              <a:rPr lang="en-US" sz="2000" b="1" dirty="0">
                <a:solidFill>
                  <a:srgbClr val="D1D5DB"/>
                </a:solidFill>
                <a:latin typeface="Söhne"/>
              </a:rPr>
              <a:t>Summer Olympic has 20 sports while winter has only 10</a:t>
            </a:r>
            <a:endParaRPr lang="en-US" sz="2000" b="1" i="0" dirty="0">
              <a:solidFill>
                <a:schemeClr val="bg1"/>
              </a:solidFill>
              <a:effectLst/>
              <a:latin typeface="Inter"/>
            </a:endParaRPr>
          </a:p>
        </p:txBody>
      </p:sp>
    </p:spTree>
    <p:extLst>
      <p:ext uri="{BB962C8B-B14F-4D97-AF65-F5344CB8AC3E}">
        <p14:creationId xmlns:p14="http://schemas.microsoft.com/office/powerpoint/2010/main" val="2542899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26897" y="4594"/>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1962626"/>
            <a:ext cx="6995160" cy="694373"/>
          </a:xfrm>
          <a:prstGeom prst="rect">
            <a:avLst/>
          </a:prstGeom>
          <a:noFill/>
          <a:ln/>
        </p:spPr>
        <p:txBody>
          <a:bodyPr wrap="none" rtlCol="0" anchor="t"/>
          <a:lstStyle/>
          <a:p>
            <a:pPr marL="0" indent="0">
              <a:lnSpc>
                <a:spcPts val="5468"/>
              </a:lnSpc>
              <a:buNone/>
            </a:pPr>
            <a:endParaRPr lang="en-US" sz="4374" dirty="0"/>
          </a:p>
        </p:txBody>
      </p:sp>
      <p:sp>
        <p:nvSpPr>
          <p:cNvPr id="6" name="Text 3"/>
          <p:cNvSpPr/>
          <p:nvPr/>
        </p:nvSpPr>
        <p:spPr>
          <a:xfrm>
            <a:off x="2273975"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7" name="Text 4"/>
          <p:cNvSpPr/>
          <p:nvPr/>
        </p:nvSpPr>
        <p:spPr>
          <a:xfrm>
            <a:off x="2273975" y="3906679"/>
            <a:ext cx="2898100" cy="1421606"/>
          </a:xfrm>
          <a:prstGeom prst="rect">
            <a:avLst/>
          </a:prstGeom>
          <a:noFill/>
          <a:ln/>
        </p:spPr>
        <p:txBody>
          <a:bodyPr wrap="square" rtlCol="0" anchor="t"/>
          <a:lstStyle/>
          <a:p>
            <a:pPr marL="0" indent="0">
              <a:lnSpc>
                <a:spcPts val="2799"/>
              </a:lnSpc>
              <a:buNone/>
            </a:pPr>
            <a:endParaRPr lang="en-US" sz="1750" dirty="0"/>
          </a:p>
        </p:txBody>
      </p:sp>
      <p:sp>
        <p:nvSpPr>
          <p:cNvPr id="9" name="Text 6"/>
          <p:cNvSpPr/>
          <p:nvPr/>
        </p:nvSpPr>
        <p:spPr>
          <a:xfrm>
            <a:off x="5866209" y="3337322"/>
            <a:ext cx="2898100" cy="694373"/>
          </a:xfrm>
          <a:prstGeom prst="rect">
            <a:avLst/>
          </a:prstGeom>
          <a:noFill/>
          <a:ln/>
        </p:spPr>
        <p:txBody>
          <a:bodyPr wrap="square" rtlCol="0" anchor="t"/>
          <a:lstStyle/>
          <a:p>
            <a:pPr marL="0" indent="0">
              <a:lnSpc>
                <a:spcPts val="2734"/>
              </a:lnSpc>
              <a:buNone/>
            </a:pPr>
            <a:endParaRPr lang="en-US" sz="2187" dirty="0"/>
          </a:p>
        </p:txBody>
      </p:sp>
      <p:sp>
        <p:nvSpPr>
          <p:cNvPr id="10" name="Text 7"/>
          <p:cNvSpPr/>
          <p:nvPr/>
        </p:nvSpPr>
        <p:spPr>
          <a:xfrm>
            <a:off x="5866209" y="4253865"/>
            <a:ext cx="2898100" cy="1777008"/>
          </a:xfrm>
          <a:prstGeom prst="rect">
            <a:avLst/>
          </a:prstGeom>
          <a:noFill/>
          <a:ln/>
        </p:spPr>
        <p:txBody>
          <a:bodyPr wrap="square" rtlCol="0" anchor="t"/>
          <a:lstStyle/>
          <a:p>
            <a:pPr marL="0" indent="0">
              <a:lnSpc>
                <a:spcPts val="2799"/>
              </a:lnSpc>
              <a:buNone/>
            </a:pPr>
            <a:endParaRPr lang="en-US" sz="1750" dirty="0"/>
          </a:p>
        </p:txBody>
      </p:sp>
      <p:sp>
        <p:nvSpPr>
          <p:cNvPr id="12" name="Text 9"/>
          <p:cNvSpPr/>
          <p:nvPr/>
        </p:nvSpPr>
        <p:spPr>
          <a:xfrm>
            <a:off x="9458444"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13" name="Text 10"/>
          <p:cNvSpPr/>
          <p:nvPr/>
        </p:nvSpPr>
        <p:spPr>
          <a:xfrm>
            <a:off x="9458444" y="3906679"/>
            <a:ext cx="2898100"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t>
            </a:r>
            <a:endParaRPr lang="en-US" sz="1750" dirty="0"/>
          </a:p>
        </p:txBody>
      </p:sp>
      <p:sp>
        <p:nvSpPr>
          <p:cNvPr id="15" name="TextBox 14">
            <a:extLst>
              <a:ext uri="{FF2B5EF4-FFF2-40B4-BE49-F238E27FC236}">
                <a16:creationId xmlns:a16="http://schemas.microsoft.com/office/drawing/2014/main" id="{FD2B403E-A980-3F10-0615-0864B0B89209}"/>
              </a:ext>
            </a:extLst>
          </p:cNvPr>
          <p:cNvSpPr txBox="1"/>
          <p:nvPr/>
        </p:nvSpPr>
        <p:spPr>
          <a:xfrm>
            <a:off x="2485017" y="212497"/>
            <a:ext cx="10144462" cy="954107"/>
          </a:xfrm>
          <a:prstGeom prst="rect">
            <a:avLst/>
          </a:prstGeom>
          <a:noFill/>
        </p:spPr>
        <p:txBody>
          <a:bodyPr wrap="square" rtlCol="0">
            <a:spAutoFit/>
          </a:bodyPr>
          <a:lstStyle/>
          <a:p>
            <a:r>
              <a:rPr lang="en-US" sz="2800" b="1" i="0" dirty="0">
                <a:solidFill>
                  <a:schemeClr val="bg1"/>
                </a:solidFill>
                <a:effectLst/>
                <a:latin typeface="Inter"/>
              </a:rPr>
              <a:t>Which sports have the highest number of events in the Olympics?</a:t>
            </a:r>
          </a:p>
          <a:p>
            <a:pPr algn="l"/>
            <a:endParaRPr lang="en-US" sz="2800" b="1" i="0" dirty="0">
              <a:solidFill>
                <a:schemeClr val="bg1"/>
              </a:solidFill>
              <a:effectLst/>
              <a:latin typeface="Inter"/>
            </a:endParaRPr>
          </a:p>
        </p:txBody>
      </p:sp>
      <p:pic>
        <p:nvPicPr>
          <p:cNvPr id="17" name="Picture 16">
            <a:extLst>
              <a:ext uri="{FF2B5EF4-FFF2-40B4-BE49-F238E27FC236}">
                <a16:creationId xmlns:a16="http://schemas.microsoft.com/office/drawing/2014/main" id="{395DE389-3910-87EC-28D7-E32F47793B09}"/>
              </a:ext>
            </a:extLst>
          </p:cNvPr>
          <p:cNvPicPr>
            <a:picLocks noChangeAspect="1"/>
          </p:cNvPicPr>
          <p:nvPr/>
        </p:nvPicPr>
        <p:blipFill>
          <a:blip r:embed="rId4"/>
          <a:stretch>
            <a:fillRect/>
          </a:stretch>
        </p:blipFill>
        <p:spPr>
          <a:xfrm>
            <a:off x="753035" y="1846927"/>
            <a:ext cx="4292301" cy="2406938"/>
          </a:xfrm>
          <a:prstGeom prst="rect">
            <a:avLst/>
          </a:prstGeom>
        </p:spPr>
      </p:pic>
      <p:sp>
        <p:nvSpPr>
          <p:cNvPr id="18" name="TextBox 17">
            <a:extLst>
              <a:ext uri="{FF2B5EF4-FFF2-40B4-BE49-F238E27FC236}">
                <a16:creationId xmlns:a16="http://schemas.microsoft.com/office/drawing/2014/main" id="{EED7124C-F968-B601-1914-91E264606B7E}"/>
              </a:ext>
            </a:extLst>
          </p:cNvPr>
          <p:cNvSpPr txBox="1"/>
          <p:nvPr/>
        </p:nvSpPr>
        <p:spPr>
          <a:xfrm>
            <a:off x="4512835" y="2144879"/>
            <a:ext cx="10144462" cy="523220"/>
          </a:xfrm>
          <a:prstGeom prst="rect">
            <a:avLst/>
          </a:prstGeom>
          <a:noFill/>
        </p:spPr>
        <p:txBody>
          <a:bodyPr wrap="square" rtlCol="0">
            <a:spAutoFit/>
          </a:bodyPr>
          <a:lstStyle/>
          <a:p>
            <a:pPr algn="l"/>
            <a:endParaRPr lang="en-US" sz="2800" b="1" i="0" dirty="0">
              <a:solidFill>
                <a:schemeClr val="bg1"/>
              </a:solidFill>
              <a:effectLst/>
              <a:latin typeface="Inter"/>
            </a:endParaRPr>
          </a:p>
        </p:txBody>
      </p:sp>
      <p:sp>
        <p:nvSpPr>
          <p:cNvPr id="19" name="TextBox 18">
            <a:extLst>
              <a:ext uri="{FF2B5EF4-FFF2-40B4-BE49-F238E27FC236}">
                <a16:creationId xmlns:a16="http://schemas.microsoft.com/office/drawing/2014/main" id="{76C858E4-F168-0CC3-FE57-918409606900}"/>
              </a:ext>
            </a:extLst>
          </p:cNvPr>
          <p:cNvSpPr txBox="1"/>
          <p:nvPr/>
        </p:nvSpPr>
        <p:spPr>
          <a:xfrm>
            <a:off x="5645971" y="1881862"/>
            <a:ext cx="6983508" cy="6555641"/>
          </a:xfrm>
          <a:prstGeom prst="rect">
            <a:avLst/>
          </a:prstGeom>
          <a:noFill/>
        </p:spPr>
        <p:txBody>
          <a:bodyPr wrap="square" rtlCol="0">
            <a:spAutoFit/>
          </a:bodyPr>
          <a:lstStyle/>
          <a:p>
            <a:pPr algn="l"/>
            <a:r>
              <a:rPr lang="en-US" sz="2800" i="0" dirty="0">
                <a:solidFill>
                  <a:srgbClr val="D1D5DB"/>
                </a:solidFill>
                <a:effectLst/>
                <a:latin typeface="Söhne"/>
              </a:rPr>
              <a:t>Athletics :</a:t>
            </a:r>
          </a:p>
          <a:p>
            <a:pPr algn="l">
              <a:buFont typeface="Arial" panose="020B0604020202020204" pitchFamily="34" charset="0"/>
              <a:buChar char="•"/>
            </a:pPr>
            <a:r>
              <a:rPr lang="en-US" sz="2800" i="0" dirty="0">
                <a:solidFill>
                  <a:srgbClr val="D1D5DB"/>
                </a:solidFill>
                <a:effectLst/>
                <a:latin typeface="Söhne"/>
              </a:rPr>
              <a:t>Athletics has consistently had the highest number of events in the Summer Olympics. With 38301 events</a:t>
            </a:r>
          </a:p>
          <a:p>
            <a:pPr algn="l"/>
            <a:r>
              <a:rPr lang="en-US" sz="2800" b="1" i="0" dirty="0">
                <a:solidFill>
                  <a:srgbClr val="D1D5DB"/>
                </a:solidFill>
                <a:effectLst/>
                <a:latin typeface="Söhne"/>
              </a:rPr>
              <a:t>Gymnastics</a:t>
            </a:r>
            <a:r>
              <a:rPr lang="en-US" sz="2800" b="0" i="0" dirty="0">
                <a:solidFill>
                  <a:srgbClr val="D1D5DB"/>
                </a:solidFill>
                <a:effectLst/>
                <a:latin typeface="Söhne"/>
              </a:rPr>
              <a:t>:</a:t>
            </a:r>
          </a:p>
          <a:p>
            <a:pPr algn="l">
              <a:buFont typeface="Arial" panose="020B0604020202020204" pitchFamily="34" charset="0"/>
              <a:buChar char="•"/>
            </a:pPr>
            <a:r>
              <a:rPr lang="en-US" sz="2800" b="0" i="0" dirty="0">
                <a:solidFill>
                  <a:srgbClr val="D1D5DB"/>
                </a:solidFill>
                <a:effectLst/>
                <a:latin typeface="Söhne"/>
              </a:rPr>
              <a:t>Gymnastics features both artistic gymnastics and rhythmic gymnastics for men and women with 25954 events</a:t>
            </a:r>
            <a:endParaRPr lang="en-US" sz="2800" i="0" dirty="0">
              <a:solidFill>
                <a:srgbClr val="D1D5DB"/>
              </a:solidFill>
              <a:effectLst/>
              <a:latin typeface="Söhne"/>
            </a:endParaRPr>
          </a:p>
          <a:p>
            <a:pPr algn="l"/>
            <a:r>
              <a:rPr lang="en-US" sz="2800" b="1" i="0" dirty="0">
                <a:solidFill>
                  <a:srgbClr val="D1D5DB"/>
                </a:solidFill>
                <a:effectLst/>
                <a:latin typeface="Söhne"/>
              </a:rPr>
              <a:t>Swimming</a:t>
            </a:r>
            <a:r>
              <a:rPr lang="en-US" sz="2800" b="0" i="0" dirty="0">
                <a:solidFill>
                  <a:srgbClr val="D1D5DB"/>
                </a:solidFill>
                <a:effectLst/>
                <a:latin typeface="Söhne"/>
              </a:rPr>
              <a:t>:</a:t>
            </a:r>
          </a:p>
          <a:p>
            <a:pPr>
              <a:buFont typeface="Arial" panose="020B0604020202020204" pitchFamily="34" charset="0"/>
              <a:buChar char="•"/>
            </a:pPr>
            <a:r>
              <a:rPr lang="en-US" sz="2800" b="0" i="0" dirty="0">
                <a:solidFill>
                  <a:srgbClr val="D1D5DB"/>
                </a:solidFill>
                <a:effectLst/>
                <a:latin typeface="Söhne"/>
              </a:rPr>
              <a:t>Swimming is another sport with a significant number of events in the Summer Olympics </a:t>
            </a:r>
            <a:r>
              <a:rPr lang="en-US" sz="2800" i="0" dirty="0">
                <a:solidFill>
                  <a:srgbClr val="D1D5DB"/>
                </a:solidFill>
                <a:effectLst/>
                <a:latin typeface="Söhne"/>
              </a:rPr>
              <a:t>With 23039 events</a:t>
            </a:r>
          </a:p>
          <a:p>
            <a:pPr>
              <a:buFont typeface="Arial" panose="020B0604020202020204" pitchFamily="34" charset="0"/>
              <a:buChar char="•"/>
            </a:pPr>
            <a:endParaRPr lang="en-US" sz="2800" i="0" dirty="0">
              <a:solidFill>
                <a:srgbClr val="D1D5DB"/>
              </a:solidFill>
              <a:effectLst/>
              <a:latin typeface="Söhne"/>
            </a:endParaRPr>
          </a:p>
          <a:p>
            <a:pPr algn="l">
              <a:buFont typeface="Arial" panose="020B0604020202020204" pitchFamily="34" charset="0"/>
              <a:buChar char="•"/>
            </a:pPr>
            <a:endParaRPr lang="en-US" sz="2800" b="0" i="0" dirty="0">
              <a:solidFill>
                <a:srgbClr val="D1D5DB"/>
              </a:solidFill>
              <a:effectLst/>
              <a:latin typeface="Söhne"/>
            </a:endParaRPr>
          </a:p>
          <a:p>
            <a:pPr algn="l">
              <a:buFont typeface="Arial" panose="020B0604020202020204" pitchFamily="34" charset="0"/>
              <a:buChar char="•"/>
            </a:pPr>
            <a:endParaRPr lang="en-US" sz="2800" i="0" dirty="0">
              <a:solidFill>
                <a:srgbClr val="D1D5DB"/>
              </a:solidFill>
              <a:effectLst/>
              <a:latin typeface="Söhn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4594"/>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1962626"/>
            <a:ext cx="6995160" cy="694373"/>
          </a:xfrm>
          <a:prstGeom prst="rect">
            <a:avLst/>
          </a:prstGeom>
          <a:noFill/>
          <a:ln/>
        </p:spPr>
        <p:txBody>
          <a:bodyPr wrap="none" rtlCol="0" anchor="t"/>
          <a:lstStyle/>
          <a:p>
            <a:pPr marL="0" indent="0">
              <a:lnSpc>
                <a:spcPts val="5468"/>
              </a:lnSpc>
              <a:buNone/>
            </a:pPr>
            <a:endParaRPr lang="en-US" sz="4374" dirty="0"/>
          </a:p>
        </p:txBody>
      </p:sp>
      <p:sp>
        <p:nvSpPr>
          <p:cNvPr id="6" name="Text 3"/>
          <p:cNvSpPr/>
          <p:nvPr/>
        </p:nvSpPr>
        <p:spPr>
          <a:xfrm>
            <a:off x="2273975"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7" name="Text 4"/>
          <p:cNvSpPr/>
          <p:nvPr/>
        </p:nvSpPr>
        <p:spPr>
          <a:xfrm>
            <a:off x="2273975" y="3906679"/>
            <a:ext cx="2898100" cy="1421606"/>
          </a:xfrm>
          <a:prstGeom prst="rect">
            <a:avLst/>
          </a:prstGeom>
          <a:noFill/>
          <a:ln/>
        </p:spPr>
        <p:txBody>
          <a:bodyPr wrap="square" rtlCol="0" anchor="t"/>
          <a:lstStyle/>
          <a:p>
            <a:pPr marL="0" indent="0">
              <a:lnSpc>
                <a:spcPts val="2799"/>
              </a:lnSpc>
              <a:buNone/>
            </a:pPr>
            <a:endParaRPr lang="en-US" sz="1750" dirty="0"/>
          </a:p>
        </p:txBody>
      </p:sp>
      <p:sp>
        <p:nvSpPr>
          <p:cNvPr id="9" name="Text 6"/>
          <p:cNvSpPr/>
          <p:nvPr/>
        </p:nvSpPr>
        <p:spPr>
          <a:xfrm>
            <a:off x="5866209" y="3337322"/>
            <a:ext cx="2898100" cy="694373"/>
          </a:xfrm>
          <a:prstGeom prst="rect">
            <a:avLst/>
          </a:prstGeom>
          <a:noFill/>
          <a:ln/>
        </p:spPr>
        <p:txBody>
          <a:bodyPr wrap="square" rtlCol="0" anchor="t"/>
          <a:lstStyle/>
          <a:p>
            <a:pPr marL="0" indent="0">
              <a:lnSpc>
                <a:spcPts val="2734"/>
              </a:lnSpc>
              <a:buNone/>
            </a:pPr>
            <a:endParaRPr lang="en-US" sz="2187" dirty="0"/>
          </a:p>
        </p:txBody>
      </p:sp>
      <p:sp>
        <p:nvSpPr>
          <p:cNvPr id="10" name="Text 7"/>
          <p:cNvSpPr/>
          <p:nvPr/>
        </p:nvSpPr>
        <p:spPr>
          <a:xfrm>
            <a:off x="5866209" y="4253865"/>
            <a:ext cx="2898100" cy="1777008"/>
          </a:xfrm>
          <a:prstGeom prst="rect">
            <a:avLst/>
          </a:prstGeom>
          <a:noFill/>
          <a:ln/>
        </p:spPr>
        <p:txBody>
          <a:bodyPr wrap="square" rtlCol="0" anchor="t"/>
          <a:lstStyle/>
          <a:p>
            <a:pPr marL="0" indent="0">
              <a:lnSpc>
                <a:spcPts val="2799"/>
              </a:lnSpc>
              <a:buNone/>
            </a:pPr>
            <a:endParaRPr lang="en-US" sz="1750" dirty="0"/>
          </a:p>
        </p:txBody>
      </p:sp>
      <p:sp>
        <p:nvSpPr>
          <p:cNvPr id="12" name="Text 9"/>
          <p:cNvSpPr/>
          <p:nvPr/>
        </p:nvSpPr>
        <p:spPr>
          <a:xfrm>
            <a:off x="9458444"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13" name="Text 10"/>
          <p:cNvSpPr/>
          <p:nvPr/>
        </p:nvSpPr>
        <p:spPr>
          <a:xfrm>
            <a:off x="9458444" y="3906679"/>
            <a:ext cx="2898100"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t>
            </a:r>
            <a:endParaRPr lang="en-US" sz="1750" dirty="0"/>
          </a:p>
        </p:txBody>
      </p:sp>
      <p:sp>
        <p:nvSpPr>
          <p:cNvPr id="15" name="TextBox 14">
            <a:extLst>
              <a:ext uri="{FF2B5EF4-FFF2-40B4-BE49-F238E27FC236}">
                <a16:creationId xmlns:a16="http://schemas.microsoft.com/office/drawing/2014/main" id="{986E5DFA-A3CE-F97D-D0A9-FE47D5F3EF90}"/>
              </a:ext>
            </a:extLst>
          </p:cNvPr>
          <p:cNvSpPr txBox="1"/>
          <p:nvPr/>
        </p:nvSpPr>
        <p:spPr>
          <a:xfrm>
            <a:off x="2493357" y="245499"/>
            <a:ext cx="10144462" cy="954107"/>
          </a:xfrm>
          <a:prstGeom prst="rect">
            <a:avLst/>
          </a:prstGeom>
          <a:noFill/>
        </p:spPr>
        <p:txBody>
          <a:bodyPr wrap="square" rtlCol="0">
            <a:spAutoFit/>
          </a:bodyPr>
          <a:lstStyle/>
          <a:p>
            <a:r>
              <a:rPr lang="en-US" sz="2800" b="1" i="0" dirty="0">
                <a:solidFill>
                  <a:schemeClr val="bg1"/>
                </a:solidFill>
                <a:effectLst/>
                <a:latin typeface="Inter"/>
              </a:rPr>
              <a:t>How has the participation in each sport evolved over time?</a:t>
            </a:r>
          </a:p>
          <a:p>
            <a:pPr algn="l"/>
            <a:endParaRPr lang="en-US" sz="2800" b="1" i="0" dirty="0">
              <a:solidFill>
                <a:schemeClr val="bg1"/>
              </a:solidFill>
              <a:effectLst/>
              <a:latin typeface="Inter"/>
            </a:endParaRPr>
          </a:p>
        </p:txBody>
      </p:sp>
      <p:pic>
        <p:nvPicPr>
          <p:cNvPr id="8" name="Picture 7">
            <a:extLst>
              <a:ext uri="{FF2B5EF4-FFF2-40B4-BE49-F238E27FC236}">
                <a16:creationId xmlns:a16="http://schemas.microsoft.com/office/drawing/2014/main" id="{9A1DF310-CD7B-86AD-6B6B-AF3EA70D65DA}"/>
              </a:ext>
            </a:extLst>
          </p:cNvPr>
          <p:cNvPicPr>
            <a:picLocks noChangeAspect="1"/>
          </p:cNvPicPr>
          <p:nvPr/>
        </p:nvPicPr>
        <p:blipFill>
          <a:blip r:embed="rId4"/>
          <a:stretch>
            <a:fillRect/>
          </a:stretch>
        </p:blipFill>
        <p:spPr>
          <a:xfrm>
            <a:off x="484789" y="1440511"/>
            <a:ext cx="8626588" cy="5906012"/>
          </a:xfrm>
          <a:prstGeom prst="rect">
            <a:avLst/>
          </a:prstGeom>
        </p:spPr>
      </p:pic>
      <p:sp>
        <p:nvSpPr>
          <p:cNvPr id="16" name="TextBox 15">
            <a:extLst>
              <a:ext uri="{FF2B5EF4-FFF2-40B4-BE49-F238E27FC236}">
                <a16:creationId xmlns:a16="http://schemas.microsoft.com/office/drawing/2014/main" id="{97792DEA-11E5-3D27-1792-74A167F220F5}"/>
              </a:ext>
            </a:extLst>
          </p:cNvPr>
          <p:cNvSpPr txBox="1"/>
          <p:nvPr/>
        </p:nvSpPr>
        <p:spPr>
          <a:xfrm>
            <a:off x="9458443" y="1572856"/>
            <a:ext cx="4919453" cy="4093428"/>
          </a:xfrm>
          <a:prstGeom prst="rect">
            <a:avLst/>
          </a:prstGeom>
          <a:noFill/>
        </p:spPr>
        <p:txBody>
          <a:bodyPr wrap="square" rtlCol="0">
            <a:spAutoFit/>
          </a:bodyPr>
          <a:lstStyle/>
          <a:p>
            <a:pPr algn="l"/>
            <a:r>
              <a:rPr lang="en-US" sz="2000" dirty="0">
                <a:solidFill>
                  <a:srgbClr val="D1D5DB"/>
                </a:solidFill>
                <a:latin typeface="Söhne"/>
              </a:rPr>
              <a:t>T</a:t>
            </a:r>
            <a:r>
              <a:rPr lang="en-US" sz="2000" b="0" i="0" dirty="0">
                <a:solidFill>
                  <a:srgbClr val="D1D5DB"/>
                </a:solidFill>
                <a:effectLst/>
                <a:latin typeface="Söhne"/>
              </a:rPr>
              <a:t>he participation in each sport at the Olympic Games has evolved to reflect changes in sports culture, global trends, and societal developments. The Games have expanded to include more sports, events, and athletes from diverse backgrounds. Additionally, there has been a concerted effort to promote gender equality in Olympic sports, resulting in increased opportunities for female athletes. The inclusion of new sports and events continues to adapt the Olympics to the evolving interests and athleticism of the world's population</a:t>
            </a:r>
            <a:endParaRPr lang="en-US" sz="2000" b="1" i="0" dirty="0">
              <a:solidFill>
                <a:schemeClr val="bg1"/>
              </a:solidFill>
              <a:effectLst/>
              <a:latin typeface="Inter"/>
            </a:endParaRPr>
          </a:p>
        </p:txBody>
      </p:sp>
    </p:spTree>
    <p:extLst>
      <p:ext uri="{BB962C8B-B14F-4D97-AF65-F5344CB8AC3E}">
        <p14:creationId xmlns:p14="http://schemas.microsoft.com/office/powerpoint/2010/main" val="3184932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4594"/>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1962626"/>
            <a:ext cx="6995160" cy="694373"/>
          </a:xfrm>
          <a:prstGeom prst="rect">
            <a:avLst/>
          </a:prstGeom>
          <a:noFill/>
          <a:ln/>
        </p:spPr>
        <p:txBody>
          <a:bodyPr wrap="none" rtlCol="0" anchor="t"/>
          <a:lstStyle/>
          <a:p>
            <a:pPr marL="0" indent="0">
              <a:lnSpc>
                <a:spcPts val="5468"/>
              </a:lnSpc>
              <a:buNone/>
            </a:pPr>
            <a:endParaRPr lang="en-US" sz="4374" dirty="0"/>
          </a:p>
        </p:txBody>
      </p:sp>
      <p:sp>
        <p:nvSpPr>
          <p:cNvPr id="6" name="Text 3"/>
          <p:cNvSpPr/>
          <p:nvPr/>
        </p:nvSpPr>
        <p:spPr>
          <a:xfrm>
            <a:off x="2273975"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7" name="Text 4"/>
          <p:cNvSpPr/>
          <p:nvPr/>
        </p:nvSpPr>
        <p:spPr>
          <a:xfrm>
            <a:off x="2273975" y="3906679"/>
            <a:ext cx="2898100" cy="1421606"/>
          </a:xfrm>
          <a:prstGeom prst="rect">
            <a:avLst/>
          </a:prstGeom>
          <a:noFill/>
          <a:ln/>
        </p:spPr>
        <p:txBody>
          <a:bodyPr wrap="square" rtlCol="0" anchor="t"/>
          <a:lstStyle/>
          <a:p>
            <a:pPr marL="0" indent="0">
              <a:lnSpc>
                <a:spcPts val="2799"/>
              </a:lnSpc>
              <a:buNone/>
            </a:pPr>
            <a:endParaRPr lang="en-US" sz="1750" dirty="0"/>
          </a:p>
        </p:txBody>
      </p:sp>
      <p:sp>
        <p:nvSpPr>
          <p:cNvPr id="9" name="Text 6"/>
          <p:cNvSpPr/>
          <p:nvPr/>
        </p:nvSpPr>
        <p:spPr>
          <a:xfrm>
            <a:off x="5866209" y="3337322"/>
            <a:ext cx="2898100" cy="694373"/>
          </a:xfrm>
          <a:prstGeom prst="rect">
            <a:avLst/>
          </a:prstGeom>
          <a:noFill/>
          <a:ln/>
        </p:spPr>
        <p:txBody>
          <a:bodyPr wrap="square" rtlCol="0" anchor="t"/>
          <a:lstStyle/>
          <a:p>
            <a:pPr marL="0" indent="0">
              <a:lnSpc>
                <a:spcPts val="2734"/>
              </a:lnSpc>
              <a:buNone/>
            </a:pPr>
            <a:endParaRPr lang="en-US" sz="2187" dirty="0"/>
          </a:p>
        </p:txBody>
      </p:sp>
      <p:sp>
        <p:nvSpPr>
          <p:cNvPr id="10" name="Text 7"/>
          <p:cNvSpPr/>
          <p:nvPr/>
        </p:nvSpPr>
        <p:spPr>
          <a:xfrm>
            <a:off x="5866209" y="4253865"/>
            <a:ext cx="2898100" cy="1777008"/>
          </a:xfrm>
          <a:prstGeom prst="rect">
            <a:avLst/>
          </a:prstGeom>
          <a:noFill/>
          <a:ln/>
        </p:spPr>
        <p:txBody>
          <a:bodyPr wrap="square" rtlCol="0" anchor="t"/>
          <a:lstStyle/>
          <a:p>
            <a:pPr marL="0" indent="0">
              <a:lnSpc>
                <a:spcPts val="2799"/>
              </a:lnSpc>
              <a:buNone/>
            </a:pPr>
            <a:endParaRPr lang="en-US" sz="1750" dirty="0"/>
          </a:p>
        </p:txBody>
      </p:sp>
      <p:sp>
        <p:nvSpPr>
          <p:cNvPr id="12" name="Text 9"/>
          <p:cNvSpPr/>
          <p:nvPr/>
        </p:nvSpPr>
        <p:spPr>
          <a:xfrm>
            <a:off x="9458444"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13" name="Text 10"/>
          <p:cNvSpPr/>
          <p:nvPr/>
        </p:nvSpPr>
        <p:spPr>
          <a:xfrm>
            <a:off x="9458444" y="3906679"/>
            <a:ext cx="2898100"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t>
            </a:r>
            <a:endParaRPr lang="en-US" sz="1750" dirty="0"/>
          </a:p>
        </p:txBody>
      </p:sp>
      <p:sp>
        <p:nvSpPr>
          <p:cNvPr id="15" name="TextBox 14">
            <a:extLst>
              <a:ext uri="{FF2B5EF4-FFF2-40B4-BE49-F238E27FC236}">
                <a16:creationId xmlns:a16="http://schemas.microsoft.com/office/drawing/2014/main" id="{986E5DFA-A3CE-F97D-D0A9-FE47D5F3EF90}"/>
              </a:ext>
            </a:extLst>
          </p:cNvPr>
          <p:cNvSpPr txBox="1"/>
          <p:nvPr/>
        </p:nvSpPr>
        <p:spPr>
          <a:xfrm>
            <a:off x="5623833" y="189726"/>
            <a:ext cx="2885467" cy="523220"/>
          </a:xfrm>
          <a:prstGeom prst="rect">
            <a:avLst/>
          </a:prstGeom>
          <a:noFill/>
        </p:spPr>
        <p:txBody>
          <a:bodyPr wrap="square" rtlCol="0">
            <a:spAutoFit/>
          </a:bodyPr>
          <a:lstStyle/>
          <a:p>
            <a:r>
              <a:rPr lang="en-US" sz="2800" b="1" dirty="0">
                <a:solidFill>
                  <a:schemeClr val="bg1"/>
                </a:solidFill>
                <a:latin typeface="Inter"/>
              </a:rPr>
              <a:t>EVENT ANALYSIS</a:t>
            </a:r>
            <a:endParaRPr lang="en-US" sz="2800" b="1" i="0" dirty="0">
              <a:solidFill>
                <a:schemeClr val="bg1"/>
              </a:solidFill>
              <a:effectLst/>
              <a:latin typeface="Inter"/>
            </a:endParaRPr>
          </a:p>
        </p:txBody>
      </p:sp>
      <p:pic>
        <p:nvPicPr>
          <p:cNvPr id="11" name="Picture 10">
            <a:extLst>
              <a:ext uri="{FF2B5EF4-FFF2-40B4-BE49-F238E27FC236}">
                <a16:creationId xmlns:a16="http://schemas.microsoft.com/office/drawing/2014/main" id="{EE472FE5-2D84-0ECF-415F-646D4CD2A3BF}"/>
              </a:ext>
            </a:extLst>
          </p:cNvPr>
          <p:cNvPicPr>
            <a:picLocks noChangeAspect="1"/>
          </p:cNvPicPr>
          <p:nvPr/>
        </p:nvPicPr>
        <p:blipFill>
          <a:blip r:embed="rId4"/>
          <a:stretch>
            <a:fillRect/>
          </a:stretch>
        </p:blipFill>
        <p:spPr>
          <a:xfrm>
            <a:off x="2037994" y="1204796"/>
            <a:ext cx="10085874" cy="5653798"/>
          </a:xfrm>
          <a:prstGeom prst="rect">
            <a:avLst/>
          </a:prstGeom>
        </p:spPr>
      </p:pic>
    </p:spTree>
    <p:extLst>
      <p:ext uri="{BB962C8B-B14F-4D97-AF65-F5344CB8AC3E}">
        <p14:creationId xmlns:p14="http://schemas.microsoft.com/office/powerpoint/2010/main" val="1341526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54445"/>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1962626"/>
            <a:ext cx="6995160" cy="694373"/>
          </a:xfrm>
          <a:prstGeom prst="rect">
            <a:avLst/>
          </a:prstGeom>
          <a:noFill/>
          <a:ln/>
        </p:spPr>
        <p:txBody>
          <a:bodyPr wrap="none" rtlCol="0" anchor="t"/>
          <a:lstStyle/>
          <a:p>
            <a:pPr marL="0" indent="0">
              <a:lnSpc>
                <a:spcPts val="5468"/>
              </a:lnSpc>
              <a:buNone/>
            </a:pPr>
            <a:endParaRPr lang="en-US" sz="4374" dirty="0"/>
          </a:p>
        </p:txBody>
      </p:sp>
      <p:sp>
        <p:nvSpPr>
          <p:cNvPr id="6" name="Text 3"/>
          <p:cNvSpPr/>
          <p:nvPr/>
        </p:nvSpPr>
        <p:spPr>
          <a:xfrm>
            <a:off x="2273975"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7" name="Text 4"/>
          <p:cNvSpPr/>
          <p:nvPr/>
        </p:nvSpPr>
        <p:spPr>
          <a:xfrm>
            <a:off x="2273975" y="3906679"/>
            <a:ext cx="2898100" cy="1421606"/>
          </a:xfrm>
          <a:prstGeom prst="rect">
            <a:avLst/>
          </a:prstGeom>
          <a:noFill/>
          <a:ln/>
        </p:spPr>
        <p:txBody>
          <a:bodyPr wrap="square" rtlCol="0" anchor="t"/>
          <a:lstStyle/>
          <a:p>
            <a:pPr marL="0" indent="0">
              <a:lnSpc>
                <a:spcPts val="2799"/>
              </a:lnSpc>
              <a:buNone/>
            </a:pPr>
            <a:endParaRPr lang="en-US" sz="1750" dirty="0"/>
          </a:p>
        </p:txBody>
      </p:sp>
      <p:sp>
        <p:nvSpPr>
          <p:cNvPr id="9" name="Text 6"/>
          <p:cNvSpPr/>
          <p:nvPr/>
        </p:nvSpPr>
        <p:spPr>
          <a:xfrm>
            <a:off x="5866209" y="3337322"/>
            <a:ext cx="2898100" cy="694373"/>
          </a:xfrm>
          <a:prstGeom prst="rect">
            <a:avLst/>
          </a:prstGeom>
          <a:noFill/>
          <a:ln/>
        </p:spPr>
        <p:txBody>
          <a:bodyPr wrap="square" rtlCol="0" anchor="t"/>
          <a:lstStyle/>
          <a:p>
            <a:pPr marL="0" indent="0">
              <a:lnSpc>
                <a:spcPts val="2734"/>
              </a:lnSpc>
              <a:buNone/>
            </a:pPr>
            <a:endParaRPr lang="en-US" sz="2187" dirty="0"/>
          </a:p>
        </p:txBody>
      </p:sp>
      <p:sp>
        <p:nvSpPr>
          <p:cNvPr id="10" name="Text 7"/>
          <p:cNvSpPr/>
          <p:nvPr/>
        </p:nvSpPr>
        <p:spPr>
          <a:xfrm>
            <a:off x="5866209" y="4253865"/>
            <a:ext cx="2898100" cy="1777008"/>
          </a:xfrm>
          <a:prstGeom prst="rect">
            <a:avLst/>
          </a:prstGeom>
          <a:noFill/>
          <a:ln/>
        </p:spPr>
        <p:txBody>
          <a:bodyPr wrap="square" rtlCol="0" anchor="t"/>
          <a:lstStyle/>
          <a:p>
            <a:pPr marL="0" indent="0">
              <a:lnSpc>
                <a:spcPts val="2799"/>
              </a:lnSpc>
              <a:buNone/>
            </a:pPr>
            <a:endParaRPr lang="en-US" sz="1750" dirty="0"/>
          </a:p>
        </p:txBody>
      </p:sp>
      <p:sp>
        <p:nvSpPr>
          <p:cNvPr id="12" name="Text 9"/>
          <p:cNvSpPr/>
          <p:nvPr/>
        </p:nvSpPr>
        <p:spPr>
          <a:xfrm>
            <a:off x="9458444"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13" name="Text 10"/>
          <p:cNvSpPr/>
          <p:nvPr/>
        </p:nvSpPr>
        <p:spPr>
          <a:xfrm>
            <a:off x="9458444" y="3906679"/>
            <a:ext cx="2898100"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t>
            </a:r>
            <a:endParaRPr lang="en-US" sz="1750" dirty="0"/>
          </a:p>
        </p:txBody>
      </p:sp>
      <p:sp>
        <p:nvSpPr>
          <p:cNvPr id="15" name="TextBox 14">
            <a:extLst>
              <a:ext uri="{FF2B5EF4-FFF2-40B4-BE49-F238E27FC236}">
                <a16:creationId xmlns:a16="http://schemas.microsoft.com/office/drawing/2014/main" id="{F39FD9DA-DF02-82B0-7481-C38FDA1EBE17}"/>
              </a:ext>
            </a:extLst>
          </p:cNvPr>
          <p:cNvSpPr txBox="1"/>
          <p:nvPr/>
        </p:nvSpPr>
        <p:spPr>
          <a:xfrm>
            <a:off x="3574257" y="153781"/>
            <a:ext cx="6995159" cy="954107"/>
          </a:xfrm>
          <a:prstGeom prst="rect">
            <a:avLst/>
          </a:prstGeom>
          <a:noFill/>
        </p:spPr>
        <p:txBody>
          <a:bodyPr wrap="square" rtlCol="0">
            <a:spAutoFit/>
          </a:bodyPr>
          <a:lstStyle/>
          <a:p>
            <a:r>
              <a:rPr lang="en-US" sz="2800" b="0" i="0" dirty="0">
                <a:solidFill>
                  <a:schemeClr val="bg1"/>
                </a:solidFill>
                <a:effectLst/>
                <a:latin typeface="Inter"/>
              </a:rPr>
              <a:t>How many events are there in each sport?</a:t>
            </a:r>
          </a:p>
          <a:p>
            <a:pPr algn="l"/>
            <a:endParaRPr lang="en-US" sz="2800" b="1" i="0" dirty="0">
              <a:solidFill>
                <a:schemeClr val="bg1"/>
              </a:solidFill>
              <a:effectLst/>
              <a:latin typeface="Inter"/>
            </a:endParaRPr>
          </a:p>
        </p:txBody>
      </p:sp>
      <p:pic>
        <p:nvPicPr>
          <p:cNvPr id="8" name="Picture 7">
            <a:extLst>
              <a:ext uri="{FF2B5EF4-FFF2-40B4-BE49-F238E27FC236}">
                <a16:creationId xmlns:a16="http://schemas.microsoft.com/office/drawing/2014/main" id="{7863130D-ED77-B707-5F6A-11CD2A2A4496}"/>
              </a:ext>
            </a:extLst>
          </p:cNvPr>
          <p:cNvPicPr>
            <a:picLocks noChangeAspect="1"/>
          </p:cNvPicPr>
          <p:nvPr/>
        </p:nvPicPr>
        <p:blipFill>
          <a:blip r:embed="rId4"/>
          <a:stretch>
            <a:fillRect/>
          </a:stretch>
        </p:blipFill>
        <p:spPr>
          <a:xfrm>
            <a:off x="1326327" y="1463237"/>
            <a:ext cx="4793395" cy="5776461"/>
          </a:xfrm>
          <a:prstGeom prst="rect">
            <a:avLst/>
          </a:prstGeom>
        </p:spPr>
      </p:pic>
      <p:sp>
        <p:nvSpPr>
          <p:cNvPr id="16" name="TextBox 15">
            <a:extLst>
              <a:ext uri="{FF2B5EF4-FFF2-40B4-BE49-F238E27FC236}">
                <a16:creationId xmlns:a16="http://schemas.microsoft.com/office/drawing/2014/main" id="{FB1DFA5E-4874-924F-F82A-78FB94974096}"/>
              </a:ext>
            </a:extLst>
          </p:cNvPr>
          <p:cNvSpPr txBox="1"/>
          <p:nvPr/>
        </p:nvSpPr>
        <p:spPr>
          <a:xfrm>
            <a:off x="6487262" y="1581285"/>
            <a:ext cx="6995159" cy="2246769"/>
          </a:xfrm>
          <a:prstGeom prst="rect">
            <a:avLst/>
          </a:prstGeom>
          <a:noFill/>
        </p:spPr>
        <p:txBody>
          <a:bodyPr wrap="square" rtlCol="0">
            <a:spAutoFit/>
          </a:bodyPr>
          <a:lstStyle/>
          <a:p>
            <a:pPr algn="l"/>
            <a:br>
              <a:rPr lang="en-US" sz="2800" dirty="0"/>
            </a:br>
            <a:r>
              <a:rPr lang="en-US" sz="2800" b="0" i="0" dirty="0">
                <a:solidFill>
                  <a:srgbClr val="D1D5DB"/>
                </a:solidFill>
                <a:effectLst/>
                <a:latin typeface="Söhne"/>
              </a:rPr>
              <a:t>The number of events in each sport at the Olympic Games has varied over the years from 1896 to 2016, reflecting changes in the sports program and the addition of new events.</a:t>
            </a:r>
            <a:endParaRPr lang="en-US" sz="2800" b="1" i="0" dirty="0">
              <a:solidFill>
                <a:schemeClr val="bg1"/>
              </a:solidFill>
              <a:effectLst/>
              <a:latin typeface="Inter"/>
            </a:endParaRPr>
          </a:p>
        </p:txBody>
      </p:sp>
    </p:spTree>
    <p:extLst>
      <p:ext uri="{BB962C8B-B14F-4D97-AF65-F5344CB8AC3E}">
        <p14:creationId xmlns:p14="http://schemas.microsoft.com/office/powerpoint/2010/main" val="29341813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08121"/>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1962626"/>
            <a:ext cx="6995160" cy="694373"/>
          </a:xfrm>
          <a:prstGeom prst="rect">
            <a:avLst/>
          </a:prstGeom>
          <a:noFill/>
          <a:ln/>
        </p:spPr>
        <p:txBody>
          <a:bodyPr wrap="none" rtlCol="0" anchor="t"/>
          <a:lstStyle/>
          <a:p>
            <a:pPr marL="0" indent="0">
              <a:lnSpc>
                <a:spcPts val="5468"/>
              </a:lnSpc>
              <a:buNone/>
            </a:pPr>
            <a:endParaRPr lang="en-US" sz="4374" dirty="0"/>
          </a:p>
        </p:txBody>
      </p:sp>
      <p:sp>
        <p:nvSpPr>
          <p:cNvPr id="6" name="Text 3"/>
          <p:cNvSpPr/>
          <p:nvPr/>
        </p:nvSpPr>
        <p:spPr>
          <a:xfrm>
            <a:off x="2273975"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7" name="Text 4"/>
          <p:cNvSpPr/>
          <p:nvPr/>
        </p:nvSpPr>
        <p:spPr>
          <a:xfrm>
            <a:off x="2273975" y="3906679"/>
            <a:ext cx="2898100" cy="1421606"/>
          </a:xfrm>
          <a:prstGeom prst="rect">
            <a:avLst/>
          </a:prstGeom>
          <a:noFill/>
          <a:ln/>
        </p:spPr>
        <p:txBody>
          <a:bodyPr wrap="square" rtlCol="0" anchor="t"/>
          <a:lstStyle/>
          <a:p>
            <a:pPr marL="0" indent="0">
              <a:lnSpc>
                <a:spcPts val="2799"/>
              </a:lnSpc>
              <a:buNone/>
            </a:pPr>
            <a:endParaRPr lang="en-US" sz="1750" dirty="0"/>
          </a:p>
        </p:txBody>
      </p:sp>
      <p:sp>
        <p:nvSpPr>
          <p:cNvPr id="9" name="Text 6"/>
          <p:cNvSpPr/>
          <p:nvPr/>
        </p:nvSpPr>
        <p:spPr>
          <a:xfrm>
            <a:off x="5866209" y="3337322"/>
            <a:ext cx="2898100" cy="694373"/>
          </a:xfrm>
          <a:prstGeom prst="rect">
            <a:avLst/>
          </a:prstGeom>
          <a:noFill/>
          <a:ln/>
        </p:spPr>
        <p:txBody>
          <a:bodyPr wrap="square" rtlCol="0" anchor="t"/>
          <a:lstStyle/>
          <a:p>
            <a:pPr marL="0" indent="0">
              <a:lnSpc>
                <a:spcPts val="2734"/>
              </a:lnSpc>
              <a:buNone/>
            </a:pPr>
            <a:endParaRPr lang="en-US" sz="2187" dirty="0"/>
          </a:p>
        </p:txBody>
      </p:sp>
      <p:sp>
        <p:nvSpPr>
          <p:cNvPr id="10" name="Text 7"/>
          <p:cNvSpPr/>
          <p:nvPr/>
        </p:nvSpPr>
        <p:spPr>
          <a:xfrm>
            <a:off x="5866209" y="4253865"/>
            <a:ext cx="2898100" cy="1777008"/>
          </a:xfrm>
          <a:prstGeom prst="rect">
            <a:avLst/>
          </a:prstGeom>
          <a:noFill/>
          <a:ln/>
        </p:spPr>
        <p:txBody>
          <a:bodyPr wrap="square" rtlCol="0" anchor="t"/>
          <a:lstStyle/>
          <a:p>
            <a:pPr marL="0" indent="0">
              <a:lnSpc>
                <a:spcPts val="2799"/>
              </a:lnSpc>
              <a:buNone/>
            </a:pPr>
            <a:endParaRPr lang="en-US" sz="1750" dirty="0"/>
          </a:p>
        </p:txBody>
      </p:sp>
      <p:sp>
        <p:nvSpPr>
          <p:cNvPr id="12" name="Text 9"/>
          <p:cNvSpPr/>
          <p:nvPr/>
        </p:nvSpPr>
        <p:spPr>
          <a:xfrm>
            <a:off x="9458444"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13" name="Text 10"/>
          <p:cNvSpPr/>
          <p:nvPr/>
        </p:nvSpPr>
        <p:spPr>
          <a:xfrm>
            <a:off x="9458444" y="3906679"/>
            <a:ext cx="2898100"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t>
            </a:r>
            <a:endParaRPr lang="en-US" sz="1750" dirty="0"/>
          </a:p>
        </p:txBody>
      </p:sp>
      <p:sp>
        <p:nvSpPr>
          <p:cNvPr id="11" name="TextBox 10">
            <a:extLst>
              <a:ext uri="{FF2B5EF4-FFF2-40B4-BE49-F238E27FC236}">
                <a16:creationId xmlns:a16="http://schemas.microsoft.com/office/drawing/2014/main" id="{BAA3D765-0BC2-934E-0204-7AB53C16CC45}"/>
              </a:ext>
            </a:extLst>
          </p:cNvPr>
          <p:cNvSpPr txBox="1"/>
          <p:nvPr/>
        </p:nvSpPr>
        <p:spPr>
          <a:xfrm>
            <a:off x="2638022" y="268189"/>
            <a:ext cx="10494666" cy="523220"/>
          </a:xfrm>
          <a:prstGeom prst="rect">
            <a:avLst/>
          </a:prstGeom>
          <a:noFill/>
        </p:spPr>
        <p:txBody>
          <a:bodyPr wrap="square" rtlCol="0">
            <a:spAutoFit/>
          </a:bodyPr>
          <a:lstStyle/>
          <a:p>
            <a:pPr algn="l"/>
            <a:r>
              <a:rPr lang="en-US" sz="2800" b="1" i="0" dirty="0">
                <a:solidFill>
                  <a:schemeClr val="bg1"/>
                </a:solidFill>
                <a:effectLst/>
                <a:latin typeface="Inter"/>
              </a:rPr>
              <a:t>How has the number of events changed over time?</a:t>
            </a:r>
          </a:p>
        </p:txBody>
      </p:sp>
      <p:pic>
        <p:nvPicPr>
          <p:cNvPr id="8" name="Picture 7">
            <a:extLst>
              <a:ext uri="{FF2B5EF4-FFF2-40B4-BE49-F238E27FC236}">
                <a16:creationId xmlns:a16="http://schemas.microsoft.com/office/drawing/2014/main" id="{A34EAE50-A433-E3C7-408C-73DCD239AA34}"/>
              </a:ext>
            </a:extLst>
          </p:cNvPr>
          <p:cNvPicPr>
            <a:picLocks noChangeAspect="1"/>
          </p:cNvPicPr>
          <p:nvPr/>
        </p:nvPicPr>
        <p:blipFill>
          <a:blip r:embed="rId4"/>
          <a:stretch>
            <a:fillRect/>
          </a:stretch>
        </p:blipFill>
        <p:spPr>
          <a:xfrm>
            <a:off x="421270" y="1319911"/>
            <a:ext cx="8489416" cy="5867908"/>
          </a:xfrm>
          <a:prstGeom prst="rect">
            <a:avLst/>
          </a:prstGeom>
        </p:spPr>
      </p:pic>
      <p:sp>
        <p:nvSpPr>
          <p:cNvPr id="14" name="TextBox 13">
            <a:extLst>
              <a:ext uri="{FF2B5EF4-FFF2-40B4-BE49-F238E27FC236}">
                <a16:creationId xmlns:a16="http://schemas.microsoft.com/office/drawing/2014/main" id="{3BE51CAB-7F58-2211-AB70-E74F470DD888}"/>
              </a:ext>
            </a:extLst>
          </p:cNvPr>
          <p:cNvSpPr txBox="1"/>
          <p:nvPr/>
        </p:nvSpPr>
        <p:spPr>
          <a:xfrm>
            <a:off x="8910686" y="1286355"/>
            <a:ext cx="5427261" cy="6555641"/>
          </a:xfrm>
          <a:prstGeom prst="rect">
            <a:avLst/>
          </a:prstGeom>
          <a:noFill/>
        </p:spPr>
        <p:txBody>
          <a:bodyPr wrap="square" rtlCol="0">
            <a:spAutoFit/>
          </a:bodyPr>
          <a:lstStyle/>
          <a:p>
            <a:pPr algn="l"/>
            <a:r>
              <a:rPr lang="en-US" sz="2800" dirty="0">
                <a:solidFill>
                  <a:schemeClr val="bg1"/>
                </a:solidFill>
                <a:latin typeface="Söhne"/>
              </a:rPr>
              <a:t>T</a:t>
            </a:r>
            <a:r>
              <a:rPr lang="en-US" sz="2800" b="0" i="0" dirty="0">
                <a:solidFill>
                  <a:schemeClr val="bg1"/>
                </a:solidFill>
                <a:effectLst/>
                <a:latin typeface="Söhne"/>
              </a:rPr>
              <a:t>he number of events in the Olympic Games has significantly increased over time, driven by factors like gender equality initiatives, the introduction of new sports and disciplines, and the inclusion of mixed-gender and relay events. These changes have contributed to a more diverse and inclusive Olympic program, showcasing a wide range of athletic talents and promoting global sports participation. In year 1896 we have 42 events while we have 257 events in 1992</a:t>
            </a:r>
            <a:endParaRPr lang="en-US" sz="2800" b="1" i="0" dirty="0">
              <a:solidFill>
                <a:schemeClr val="bg1"/>
              </a:solidFill>
              <a:effectLst/>
              <a:latin typeface="Inter"/>
            </a:endParaRPr>
          </a:p>
        </p:txBody>
      </p:sp>
    </p:spTree>
    <p:extLst>
      <p:ext uri="{BB962C8B-B14F-4D97-AF65-F5344CB8AC3E}">
        <p14:creationId xmlns:p14="http://schemas.microsoft.com/office/powerpoint/2010/main" val="3338604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08121"/>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1962626"/>
            <a:ext cx="6995160" cy="694373"/>
          </a:xfrm>
          <a:prstGeom prst="rect">
            <a:avLst/>
          </a:prstGeom>
          <a:noFill/>
          <a:ln/>
        </p:spPr>
        <p:txBody>
          <a:bodyPr wrap="none" rtlCol="0" anchor="t"/>
          <a:lstStyle/>
          <a:p>
            <a:pPr marL="0" indent="0">
              <a:lnSpc>
                <a:spcPts val="5468"/>
              </a:lnSpc>
              <a:buNone/>
            </a:pPr>
            <a:endParaRPr lang="en-US" sz="4374" dirty="0"/>
          </a:p>
        </p:txBody>
      </p:sp>
      <p:sp>
        <p:nvSpPr>
          <p:cNvPr id="6" name="Text 3"/>
          <p:cNvSpPr/>
          <p:nvPr/>
        </p:nvSpPr>
        <p:spPr>
          <a:xfrm>
            <a:off x="2273975"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7" name="Text 4"/>
          <p:cNvSpPr/>
          <p:nvPr/>
        </p:nvSpPr>
        <p:spPr>
          <a:xfrm>
            <a:off x="2273975" y="3906679"/>
            <a:ext cx="2898100" cy="1421606"/>
          </a:xfrm>
          <a:prstGeom prst="rect">
            <a:avLst/>
          </a:prstGeom>
          <a:noFill/>
          <a:ln/>
        </p:spPr>
        <p:txBody>
          <a:bodyPr wrap="square" rtlCol="0" anchor="t"/>
          <a:lstStyle/>
          <a:p>
            <a:pPr marL="0" indent="0">
              <a:lnSpc>
                <a:spcPts val="2799"/>
              </a:lnSpc>
              <a:buNone/>
            </a:pPr>
            <a:endParaRPr lang="en-US" sz="1750" dirty="0"/>
          </a:p>
        </p:txBody>
      </p:sp>
      <p:sp>
        <p:nvSpPr>
          <p:cNvPr id="9" name="Text 6"/>
          <p:cNvSpPr/>
          <p:nvPr/>
        </p:nvSpPr>
        <p:spPr>
          <a:xfrm>
            <a:off x="5866209" y="3337322"/>
            <a:ext cx="2898100" cy="694373"/>
          </a:xfrm>
          <a:prstGeom prst="rect">
            <a:avLst/>
          </a:prstGeom>
          <a:noFill/>
          <a:ln/>
        </p:spPr>
        <p:txBody>
          <a:bodyPr wrap="square" rtlCol="0" anchor="t"/>
          <a:lstStyle/>
          <a:p>
            <a:pPr marL="0" indent="0">
              <a:lnSpc>
                <a:spcPts val="2734"/>
              </a:lnSpc>
              <a:buNone/>
            </a:pPr>
            <a:endParaRPr lang="en-US" sz="2187" dirty="0"/>
          </a:p>
        </p:txBody>
      </p:sp>
      <p:sp>
        <p:nvSpPr>
          <p:cNvPr id="10" name="Text 7"/>
          <p:cNvSpPr/>
          <p:nvPr/>
        </p:nvSpPr>
        <p:spPr>
          <a:xfrm>
            <a:off x="5866209" y="4253865"/>
            <a:ext cx="2898100" cy="1777008"/>
          </a:xfrm>
          <a:prstGeom prst="rect">
            <a:avLst/>
          </a:prstGeom>
          <a:noFill/>
          <a:ln/>
        </p:spPr>
        <p:txBody>
          <a:bodyPr wrap="square" rtlCol="0" anchor="t"/>
          <a:lstStyle/>
          <a:p>
            <a:pPr marL="0" indent="0">
              <a:lnSpc>
                <a:spcPts val="2799"/>
              </a:lnSpc>
              <a:buNone/>
            </a:pPr>
            <a:endParaRPr lang="en-US" sz="1750" dirty="0"/>
          </a:p>
        </p:txBody>
      </p:sp>
      <p:sp>
        <p:nvSpPr>
          <p:cNvPr id="12" name="Text 9"/>
          <p:cNvSpPr/>
          <p:nvPr/>
        </p:nvSpPr>
        <p:spPr>
          <a:xfrm>
            <a:off x="9458444"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13" name="Text 10"/>
          <p:cNvSpPr/>
          <p:nvPr/>
        </p:nvSpPr>
        <p:spPr>
          <a:xfrm>
            <a:off x="9458444" y="3906679"/>
            <a:ext cx="2898100"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t>
            </a:r>
            <a:endParaRPr lang="en-US" sz="1750" dirty="0"/>
          </a:p>
        </p:txBody>
      </p:sp>
      <p:sp>
        <p:nvSpPr>
          <p:cNvPr id="11" name="TextBox 10">
            <a:extLst>
              <a:ext uri="{FF2B5EF4-FFF2-40B4-BE49-F238E27FC236}">
                <a16:creationId xmlns:a16="http://schemas.microsoft.com/office/drawing/2014/main" id="{BAA3D765-0BC2-934E-0204-7AB53C16CC45}"/>
              </a:ext>
            </a:extLst>
          </p:cNvPr>
          <p:cNvSpPr txBox="1"/>
          <p:nvPr/>
        </p:nvSpPr>
        <p:spPr>
          <a:xfrm>
            <a:off x="5147026" y="208121"/>
            <a:ext cx="4311418" cy="523220"/>
          </a:xfrm>
          <a:prstGeom prst="rect">
            <a:avLst/>
          </a:prstGeom>
          <a:noFill/>
        </p:spPr>
        <p:txBody>
          <a:bodyPr wrap="square" rtlCol="0">
            <a:spAutoFit/>
          </a:bodyPr>
          <a:lstStyle/>
          <a:p>
            <a:pPr algn="l"/>
            <a:r>
              <a:rPr lang="en-US" sz="2800" b="1" i="0" dirty="0">
                <a:solidFill>
                  <a:schemeClr val="bg1"/>
                </a:solidFill>
                <a:effectLst/>
                <a:latin typeface="Inter"/>
              </a:rPr>
              <a:t>DEMOGRAPHIC INSIGHT</a:t>
            </a:r>
          </a:p>
        </p:txBody>
      </p:sp>
      <p:pic>
        <p:nvPicPr>
          <p:cNvPr id="15" name="Picture 14">
            <a:extLst>
              <a:ext uri="{FF2B5EF4-FFF2-40B4-BE49-F238E27FC236}">
                <a16:creationId xmlns:a16="http://schemas.microsoft.com/office/drawing/2014/main" id="{2F94BC59-9944-4558-18EC-52CC495A89A9}"/>
              </a:ext>
            </a:extLst>
          </p:cNvPr>
          <p:cNvPicPr>
            <a:picLocks noChangeAspect="1"/>
          </p:cNvPicPr>
          <p:nvPr/>
        </p:nvPicPr>
        <p:blipFill>
          <a:blip r:embed="rId4"/>
          <a:stretch>
            <a:fillRect/>
          </a:stretch>
        </p:blipFill>
        <p:spPr>
          <a:xfrm>
            <a:off x="1893346" y="1129554"/>
            <a:ext cx="10699061" cy="6099586"/>
          </a:xfrm>
          <a:prstGeom prst="rect">
            <a:avLst/>
          </a:prstGeom>
        </p:spPr>
      </p:pic>
    </p:spTree>
    <p:extLst>
      <p:ext uri="{BB962C8B-B14F-4D97-AF65-F5344CB8AC3E}">
        <p14:creationId xmlns:p14="http://schemas.microsoft.com/office/powerpoint/2010/main" val="4084595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4594"/>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1962626"/>
            <a:ext cx="6995160" cy="694373"/>
          </a:xfrm>
          <a:prstGeom prst="rect">
            <a:avLst/>
          </a:prstGeom>
          <a:noFill/>
          <a:ln/>
        </p:spPr>
        <p:txBody>
          <a:bodyPr wrap="none" rtlCol="0" anchor="t"/>
          <a:lstStyle/>
          <a:p>
            <a:pPr marL="0" indent="0">
              <a:lnSpc>
                <a:spcPts val="5468"/>
              </a:lnSpc>
              <a:buNone/>
            </a:pPr>
            <a:endParaRPr lang="en-US" sz="4374" dirty="0"/>
          </a:p>
        </p:txBody>
      </p:sp>
      <p:sp>
        <p:nvSpPr>
          <p:cNvPr id="6" name="Text 3"/>
          <p:cNvSpPr/>
          <p:nvPr/>
        </p:nvSpPr>
        <p:spPr>
          <a:xfrm>
            <a:off x="2273975"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7" name="Text 4"/>
          <p:cNvSpPr/>
          <p:nvPr/>
        </p:nvSpPr>
        <p:spPr>
          <a:xfrm>
            <a:off x="2273975" y="3906679"/>
            <a:ext cx="2898100" cy="1421606"/>
          </a:xfrm>
          <a:prstGeom prst="rect">
            <a:avLst/>
          </a:prstGeom>
          <a:noFill/>
          <a:ln/>
        </p:spPr>
        <p:txBody>
          <a:bodyPr wrap="square" rtlCol="0" anchor="t"/>
          <a:lstStyle/>
          <a:p>
            <a:pPr marL="0" indent="0">
              <a:lnSpc>
                <a:spcPts val="2799"/>
              </a:lnSpc>
              <a:buNone/>
            </a:pPr>
            <a:endParaRPr lang="en-US" sz="1750" dirty="0"/>
          </a:p>
        </p:txBody>
      </p:sp>
      <p:sp>
        <p:nvSpPr>
          <p:cNvPr id="9" name="Text 6"/>
          <p:cNvSpPr/>
          <p:nvPr/>
        </p:nvSpPr>
        <p:spPr>
          <a:xfrm>
            <a:off x="5866209" y="3337322"/>
            <a:ext cx="2898100" cy="694373"/>
          </a:xfrm>
          <a:prstGeom prst="rect">
            <a:avLst/>
          </a:prstGeom>
          <a:noFill/>
          <a:ln/>
        </p:spPr>
        <p:txBody>
          <a:bodyPr wrap="square" rtlCol="0" anchor="t"/>
          <a:lstStyle/>
          <a:p>
            <a:pPr marL="0" indent="0">
              <a:lnSpc>
                <a:spcPts val="2734"/>
              </a:lnSpc>
              <a:buNone/>
            </a:pPr>
            <a:endParaRPr lang="en-US" sz="2187" dirty="0"/>
          </a:p>
        </p:txBody>
      </p:sp>
      <p:sp>
        <p:nvSpPr>
          <p:cNvPr id="10" name="Text 7"/>
          <p:cNvSpPr/>
          <p:nvPr/>
        </p:nvSpPr>
        <p:spPr>
          <a:xfrm>
            <a:off x="5866209" y="4253865"/>
            <a:ext cx="2898100" cy="1777008"/>
          </a:xfrm>
          <a:prstGeom prst="rect">
            <a:avLst/>
          </a:prstGeom>
          <a:noFill/>
          <a:ln/>
        </p:spPr>
        <p:txBody>
          <a:bodyPr wrap="square" rtlCol="0" anchor="t"/>
          <a:lstStyle/>
          <a:p>
            <a:pPr marL="0" indent="0">
              <a:lnSpc>
                <a:spcPts val="2799"/>
              </a:lnSpc>
              <a:buNone/>
            </a:pPr>
            <a:endParaRPr lang="en-US" sz="1750" dirty="0"/>
          </a:p>
        </p:txBody>
      </p:sp>
      <p:sp>
        <p:nvSpPr>
          <p:cNvPr id="12" name="Text 9"/>
          <p:cNvSpPr/>
          <p:nvPr/>
        </p:nvSpPr>
        <p:spPr>
          <a:xfrm>
            <a:off x="9458444"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13" name="Text 10"/>
          <p:cNvSpPr/>
          <p:nvPr/>
        </p:nvSpPr>
        <p:spPr>
          <a:xfrm>
            <a:off x="9458444" y="3906679"/>
            <a:ext cx="2898100"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t>
            </a:r>
            <a:endParaRPr lang="en-US" sz="1750" dirty="0"/>
          </a:p>
        </p:txBody>
      </p:sp>
      <p:sp>
        <p:nvSpPr>
          <p:cNvPr id="11" name="TextBox 10">
            <a:extLst>
              <a:ext uri="{FF2B5EF4-FFF2-40B4-BE49-F238E27FC236}">
                <a16:creationId xmlns:a16="http://schemas.microsoft.com/office/drawing/2014/main" id="{BAA3D765-0BC2-934E-0204-7AB53C16CC45}"/>
              </a:ext>
            </a:extLst>
          </p:cNvPr>
          <p:cNvSpPr txBox="1"/>
          <p:nvPr/>
        </p:nvSpPr>
        <p:spPr>
          <a:xfrm>
            <a:off x="2037993" y="235892"/>
            <a:ext cx="10494666" cy="523220"/>
          </a:xfrm>
          <a:prstGeom prst="rect">
            <a:avLst/>
          </a:prstGeom>
          <a:noFill/>
        </p:spPr>
        <p:txBody>
          <a:bodyPr wrap="square" rtlCol="0">
            <a:spAutoFit/>
          </a:bodyPr>
          <a:lstStyle/>
          <a:p>
            <a:pPr algn="l"/>
            <a:r>
              <a:rPr lang="en-US" sz="2800" b="1" i="0" dirty="0">
                <a:solidFill>
                  <a:schemeClr val="bg1"/>
                </a:solidFill>
                <a:effectLst/>
                <a:latin typeface="Inter"/>
              </a:rPr>
              <a:t>What is the distribution of events by gender (Men, Women, Mixed)</a:t>
            </a:r>
          </a:p>
        </p:txBody>
      </p:sp>
      <p:pic>
        <p:nvPicPr>
          <p:cNvPr id="8" name="Picture 7">
            <a:extLst>
              <a:ext uri="{FF2B5EF4-FFF2-40B4-BE49-F238E27FC236}">
                <a16:creationId xmlns:a16="http://schemas.microsoft.com/office/drawing/2014/main" id="{06E8C177-4B70-D816-CF90-B0E178F6F5D4}"/>
              </a:ext>
            </a:extLst>
          </p:cNvPr>
          <p:cNvPicPr>
            <a:picLocks noChangeAspect="1"/>
          </p:cNvPicPr>
          <p:nvPr/>
        </p:nvPicPr>
        <p:blipFill>
          <a:blip r:embed="rId4"/>
          <a:stretch>
            <a:fillRect/>
          </a:stretch>
        </p:blipFill>
        <p:spPr>
          <a:xfrm>
            <a:off x="647485" y="1322550"/>
            <a:ext cx="7485295" cy="5418290"/>
          </a:xfrm>
          <a:prstGeom prst="rect">
            <a:avLst/>
          </a:prstGeom>
        </p:spPr>
      </p:pic>
      <p:sp>
        <p:nvSpPr>
          <p:cNvPr id="16" name="TextBox 15">
            <a:extLst>
              <a:ext uri="{FF2B5EF4-FFF2-40B4-BE49-F238E27FC236}">
                <a16:creationId xmlns:a16="http://schemas.microsoft.com/office/drawing/2014/main" id="{02FB3E8A-3DAB-3509-9687-658651B9699C}"/>
              </a:ext>
            </a:extLst>
          </p:cNvPr>
          <p:cNvSpPr txBox="1"/>
          <p:nvPr/>
        </p:nvSpPr>
        <p:spPr>
          <a:xfrm>
            <a:off x="8508173" y="1191488"/>
            <a:ext cx="5115304" cy="7417415"/>
          </a:xfrm>
          <a:prstGeom prst="rect">
            <a:avLst/>
          </a:prstGeom>
          <a:noFill/>
        </p:spPr>
        <p:txBody>
          <a:bodyPr wrap="square" rtlCol="0">
            <a:spAutoFit/>
          </a:bodyPr>
          <a:lstStyle/>
          <a:p>
            <a:pPr algn="l"/>
            <a:r>
              <a:rPr lang="en-US" sz="2800" dirty="0">
                <a:solidFill>
                  <a:srgbClr val="D1D5DB"/>
                </a:solidFill>
                <a:latin typeface="Söhne"/>
              </a:rPr>
              <a:t>T</a:t>
            </a:r>
            <a:r>
              <a:rPr lang="en-US" sz="2800" b="0" i="0" dirty="0">
                <a:solidFill>
                  <a:srgbClr val="D1D5DB"/>
                </a:solidFill>
                <a:effectLst/>
                <a:latin typeface="Söhne"/>
              </a:rPr>
              <a:t>he distribution of events by gender at the Olympic Games has evolved significantly over time, with a growing emphasis on gender equality and inclusivity. Women's participation in the Olympics has expanded, resulting in more events and disciplines specifically for female athletes. Additionally, mixed-gender events and relay formats have been introduced to further promote diversity and cooperation in sports .we have only 28.43% event for female while 71.57% are for male</a:t>
            </a:r>
          </a:p>
          <a:p>
            <a:pPr algn="l"/>
            <a:endParaRPr lang="en-US" sz="2800" b="1" i="0" dirty="0">
              <a:solidFill>
                <a:schemeClr val="bg1"/>
              </a:solidFill>
              <a:effectLst/>
              <a:latin typeface="Inter"/>
            </a:endParaRPr>
          </a:p>
        </p:txBody>
      </p:sp>
    </p:spTree>
    <p:extLst>
      <p:ext uri="{BB962C8B-B14F-4D97-AF65-F5344CB8AC3E}">
        <p14:creationId xmlns:p14="http://schemas.microsoft.com/office/powerpoint/2010/main" val="2035859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29091" y="565594"/>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1392555"/>
            <a:ext cx="7056120" cy="694373"/>
          </a:xfrm>
          <a:prstGeom prst="rect">
            <a:avLst/>
          </a:prstGeom>
          <a:noFill/>
          <a:ln/>
        </p:spPr>
        <p:txBody>
          <a:bodyPr wrap="none" rtlCol="0" anchor="t"/>
          <a:lstStyle/>
          <a:p>
            <a:pPr marL="0" indent="0">
              <a:lnSpc>
                <a:spcPts val="5468"/>
              </a:lnSpc>
              <a:buNone/>
            </a:pPr>
            <a:endParaRPr lang="en-US" sz="4374" dirty="0"/>
          </a:p>
        </p:txBody>
      </p:sp>
      <p:sp>
        <p:nvSpPr>
          <p:cNvPr id="7" name="Text 3"/>
          <p:cNvSpPr/>
          <p:nvPr/>
        </p:nvSpPr>
        <p:spPr>
          <a:xfrm>
            <a:off x="2037993" y="5415201"/>
            <a:ext cx="3295888" cy="1421606"/>
          </a:xfrm>
          <a:prstGeom prst="rect">
            <a:avLst/>
          </a:prstGeom>
          <a:noFill/>
          <a:ln/>
        </p:spPr>
        <p:txBody>
          <a:bodyPr wrap="square" rtlCol="0" anchor="t"/>
          <a:lstStyle/>
          <a:p>
            <a:pPr marL="0" indent="0" algn="l">
              <a:lnSpc>
                <a:spcPts val="2799"/>
              </a:lnSpc>
              <a:buNone/>
            </a:pPr>
            <a:endParaRPr lang="en-US" sz="1750" dirty="0"/>
          </a:p>
        </p:txBody>
      </p:sp>
      <p:sp>
        <p:nvSpPr>
          <p:cNvPr id="9" name="Text 4"/>
          <p:cNvSpPr/>
          <p:nvPr/>
        </p:nvSpPr>
        <p:spPr>
          <a:xfrm>
            <a:off x="5667137" y="4845963"/>
            <a:ext cx="2221944" cy="347186"/>
          </a:xfrm>
          <a:prstGeom prst="rect">
            <a:avLst/>
          </a:prstGeom>
          <a:noFill/>
          <a:ln/>
        </p:spPr>
        <p:txBody>
          <a:bodyPr wrap="none" rtlCol="0" anchor="t"/>
          <a:lstStyle/>
          <a:p>
            <a:pPr marL="0" indent="0" algn="l">
              <a:lnSpc>
                <a:spcPts val="2734"/>
              </a:lnSpc>
              <a:buNone/>
            </a:pPr>
            <a:endParaRPr lang="en-US" sz="2187" dirty="0"/>
          </a:p>
        </p:txBody>
      </p:sp>
      <p:sp>
        <p:nvSpPr>
          <p:cNvPr id="10" name="Text 5"/>
          <p:cNvSpPr/>
          <p:nvPr/>
        </p:nvSpPr>
        <p:spPr>
          <a:xfrm>
            <a:off x="5667137" y="5415320"/>
            <a:ext cx="3296007" cy="1066205"/>
          </a:xfrm>
          <a:prstGeom prst="rect">
            <a:avLst/>
          </a:prstGeom>
          <a:noFill/>
          <a:ln/>
        </p:spPr>
        <p:txBody>
          <a:bodyPr wrap="square" rtlCol="0" anchor="t"/>
          <a:lstStyle/>
          <a:p>
            <a:pPr marL="0" indent="0" algn="l">
              <a:lnSpc>
                <a:spcPts val="2799"/>
              </a:lnSpc>
              <a:buNone/>
            </a:pPr>
            <a:endParaRPr lang="en-US" sz="1750" dirty="0"/>
          </a:p>
        </p:txBody>
      </p:sp>
      <p:sp>
        <p:nvSpPr>
          <p:cNvPr id="12" name="Text 6"/>
          <p:cNvSpPr/>
          <p:nvPr/>
        </p:nvSpPr>
        <p:spPr>
          <a:xfrm>
            <a:off x="9296400" y="4845963"/>
            <a:ext cx="2613660" cy="347186"/>
          </a:xfrm>
          <a:prstGeom prst="rect">
            <a:avLst/>
          </a:prstGeom>
          <a:noFill/>
          <a:ln/>
        </p:spPr>
        <p:txBody>
          <a:bodyPr wrap="none" rtlCol="0" anchor="t"/>
          <a:lstStyle/>
          <a:p>
            <a:pPr marL="0" indent="0" algn="l">
              <a:lnSpc>
                <a:spcPts val="2734"/>
              </a:lnSpc>
              <a:buNone/>
            </a:pPr>
            <a:endParaRPr lang="en-US" sz="2187" dirty="0"/>
          </a:p>
        </p:txBody>
      </p:sp>
      <p:sp>
        <p:nvSpPr>
          <p:cNvPr id="13" name="Text 7"/>
          <p:cNvSpPr/>
          <p:nvPr/>
        </p:nvSpPr>
        <p:spPr>
          <a:xfrm>
            <a:off x="9296400" y="5415320"/>
            <a:ext cx="3296007" cy="1421606"/>
          </a:xfrm>
          <a:prstGeom prst="rect">
            <a:avLst/>
          </a:prstGeom>
          <a:noFill/>
          <a:ln/>
        </p:spPr>
        <p:txBody>
          <a:bodyPr wrap="square" rtlCol="0" anchor="t"/>
          <a:lstStyle/>
          <a:p>
            <a:pPr marL="0" indent="0" algn="l">
              <a:lnSpc>
                <a:spcPts val="2799"/>
              </a:lnSpc>
              <a:buNone/>
            </a:pPr>
            <a:endParaRPr lang="en-US" sz="1750" dirty="0"/>
          </a:p>
        </p:txBody>
      </p:sp>
      <p:sp>
        <p:nvSpPr>
          <p:cNvPr id="17" name="TextBox 16">
            <a:extLst>
              <a:ext uri="{FF2B5EF4-FFF2-40B4-BE49-F238E27FC236}">
                <a16:creationId xmlns:a16="http://schemas.microsoft.com/office/drawing/2014/main" id="{DBC4BBA7-BD95-31BB-1946-7C2BDE6AFDB4}"/>
              </a:ext>
            </a:extLst>
          </p:cNvPr>
          <p:cNvSpPr txBox="1"/>
          <p:nvPr/>
        </p:nvSpPr>
        <p:spPr>
          <a:xfrm>
            <a:off x="830131" y="661294"/>
            <a:ext cx="7517803" cy="7417415"/>
          </a:xfrm>
          <a:prstGeom prst="rect">
            <a:avLst/>
          </a:prstGeom>
          <a:noFill/>
        </p:spPr>
        <p:txBody>
          <a:bodyPr wrap="square" rtlCol="0">
            <a:spAutoFit/>
          </a:bodyPr>
          <a:lstStyle/>
          <a:p>
            <a:r>
              <a:rPr lang="en-IN" sz="2800" b="1" i="1" dirty="0">
                <a:solidFill>
                  <a:schemeClr val="bg1"/>
                </a:solidFill>
              </a:rPr>
              <a:t>INTRODUCTION TO OLYMPIC DATSET</a:t>
            </a:r>
          </a:p>
          <a:p>
            <a:endParaRPr lang="en-IN" sz="2800" b="1" i="1" dirty="0">
              <a:solidFill>
                <a:schemeClr val="bg1"/>
              </a:solidFill>
            </a:endParaRPr>
          </a:p>
          <a:p>
            <a:pPr algn="l"/>
            <a:r>
              <a:rPr lang="en-US" sz="2800" b="0" i="0" dirty="0">
                <a:solidFill>
                  <a:srgbClr val="D1D5DB"/>
                </a:solidFill>
                <a:effectLst/>
                <a:latin typeface="Söhne"/>
              </a:rPr>
              <a:t>The Olympic dataset is a comprehensive collection of data related to the Olympic Games, spanning from the inaugural modern Olympics in 1896 to the 2016 Games. This dataset includes a wide range of information, such as details about the host cities, participating countries, sports, events, athletes, and, most importantly, medal results.</a:t>
            </a:r>
          </a:p>
          <a:p>
            <a:pPr algn="l"/>
            <a:r>
              <a:rPr lang="en-US" sz="2800" b="0" i="0" dirty="0">
                <a:solidFill>
                  <a:srgbClr val="D1D5DB"/>
                </a:solidFill>
                <a:effectLst/>
                <a:latin typeface="Söhne"/>
              </a:rPr>
              <a:t>The dataset serves as a valuable resource for researchers, historians, and sports enthusiasts, providing insights into the history and evolution of the Olympics. It allows for the analysis of medal trends, the performance of individual athletes and countries, and the growth of the Games over time.</a:t>
            </a:r>
          </a:p>
          <a:p>
            <a:endParaRPr lang="en-IN" sz="2800" b="1" i="1" dirty="0">
              <a:solidFill>
                <a:schemeClr val="bg1"/>
              </a:solidFill>
            </a:endParaRPr>
          </a:p>
          <a:p>
            <a:endParaRPr lang="en-IN" sz="2800" b="1" i="1" dirty="0">
              <a:solidFill>
                <a:schemeClr val="bg1"/>
              </a:solidFill>
            </a:endParaRPr>
          </a:p>
        </p:txBody>
      </p:sp>
      <p:pic>
        <p:nvPicPr>
          <p:cNvPr id="15" name="Picture 14">
            <a:extLst>
              <a:ext uri="{FF2B5EF4-FFF2-40B4-BE49-F238E27FC236}">
                <a16:creationId xmlns:a16="http://schemas.microsoft.com/office/drawing/2014/main" id="{29274C26-FD7C-DA58-17ED-75913E21A2C2}"/>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681190" y="1392555"/>
            <a:ext cx="5443602" cy="5088969"/>
          </a:xfrm>
          <a:prstGeom prst="rect">
            <a:avLst/>
          </a:prstGeom>
        </p:spPr>
      </p:pic>
    </p:spTree>
    <p:extLst>
      <p:ext uri="{BB962C8B-B14F-4D97-AF65-F5344CB8AC3E}">
        <p14:creationId xmlns:p14="http://schemas.microsoft.com/office/powerpoint/2010/main" val="4137188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4594"/>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1962626"/>
            <a:ext cx="6995160" cy="694373"/>
          </a:xfrm>
          <a:prstGeom prst="rect">
            <a:avLst/>
          </a:prstGeom>
          <a:noFill/>
          <a:ln/>
        </p:spPr>
        <p:txBody>
          <a:bodyPr wrap="none" rtlCol="0" anchor="t"/>
          <a:lstStyle/>
          <a:p>
            <a:pPr marL="0" indent="0">
              <a:lnSpc>
                <a:spcPts val="5468"/>
              </a:lnSpc>
              <a:buNone/>
            </a:pPr>
            <a:endParaRPr lang="en-US" sz="4374" dirty="0"/>
          </a:p>
        </p:txBody>
      </p:sp>
      <p:sp>
        <p:nvSpPr>
          <p:cNvPr id="6" name="Text 3"/>
          <p:cNvSpPr/>
          <p:nvPr/>
        </p:nvSpPr>
        <p:spPr>
          <a:xfrm>
            <a:off x="2273975"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7" name="Text 4"/>
          <p:cNvSpPr/>
          <p:nvPr/>
        </p:nvSpPr>
        <p:spPr>
          <a:xfrm>
            <a:off x="2273975" y="3906679"/>
            <a:ext cx="2898100" cy="1421606"/>
          </a:xfrm>
          <a:prstGeom prst="rect">
            <a:avLst/>
          </a:prstGeom>
          <a:noFill/>
          <a:ln/>
        </p:spPr>
        <p:txBody>
          <a:bodyPr wrap="square" rtlCol="0" anchor="t"/>
          <a:lstStyle/>
          <a:p>
            <a:pPr marL="0" indent="0">
              <a:lnSpc>
                <a:spcPts val="2799"/>
              </a:lnSpc>
              <a:buNone/>
            </a:pPr>
            <a:endParaRPr lang="en-US" sz="1750" dirty="0"/>
          </a:p>
        </p:txBody>
      </p:sp>
      <p:sp>
        <p:nvSpPr>
          <p:cNvPr id="9" name="Text 6"/>
          <p:cNvSpPr/>
          <p:nvPr/>
        </p:nvSpPr>
        <p:spPr>
          <a:xfrm>
            <a:off x="5866209" y="3337322"/>
            <a:ext cx="2898100" cy="694373"/>
          </a:xfrm>
          <a:prstGeom prst="rect">
            <a:avLst/>
          </a:prstGeom>
          <a:noFill/>
          <a:ln/>
        </p:spPr>
        <p:txBody>
          <a:bodyPr wrap="square" rtlCol="0" anchor="t"/>
          <a:lstStyle/>
          <a:p>
            <a:pPr marL="0" indent="0">
              <a:lnSpc>
                <a:spcPts val="2734"/>
              </a:lnSpc>
              <a:buNone/>
            </a:pPr>
            <a:endParaRPr lang="en-US" sz="2187" dirty="0"/>
          </a:p>
        </p:txBody>
      </p:sp>
      <p:sp>
        <p:nvSpPr>
          <p:cNvPr id="10" name="Text 7"/>
          <p:cNvSpPr/>
          <p:nvPr/>
        </p:nvSpPr>
        <p:spPr>
          <a:xfrm>
            <a:off x="5866209" y="4253865"/>
            <a:ext cx="2898100" cy="1777008"/>
          </a:xfrm>
          <a:prstGeom prst="rect">
            <a:avLst/>
          </a:prstGeom>
          <a:noFill/>
          <a:ln/>
        </p:spPr>
        <p:txBody>
          <a:bodyPr wrap="square" rtlCol="0" anchor="t"/>
          <a:lstStyle/>
          <a:p>
            <a:pPr marL="0" indent="0">
              <a:lnSpc>
                <a:spcPts val="2799"/>
              </a:lnSpc>
              <a:buNone/>
            </a:pPr>
            <a:endParaRPr lang="en-US" sz="1750" dirty="0"/>
          </a:p>
        </p:txBody>
      </p:sp>
      <p:sp>
        <p:nvSpPr>
          <p:cNvPr id="12" name="Text 9"/>
          <p:cNvSpPr/>
          <p:nvPr/>
        </p:nvSpPr>
        <p:spPr>
          <a:xfrm>
            <a:off x="9458444"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13" name="Text 10"/>
          <p:cNvSpPr/>
          <p:nvPr/>
        </p:nvSpPr>
        <p:spPr>
          <a:xfrm>
            <a:off x="9458444" y="3906679"/>
            <a:ext cx="2898100"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t>
            </a:r>
            <a:endParaRPr lang="en-US" sz="1750" dirty="0"/>
          </a:p>
        </p:txBody>
      </p:sp>
      <p:sp>
        <p:nvSpPr>
          <p:cNvPr id="11" name="TextBox 10">
            <a:extLst>
              <a:ext uri="{FF2B5EF4-FFF2-40B4-BE49-F238E27FC236}">
                <a16:creationId xmlns:a16="http://schemas.microsoft.com/office/drawing/2014/main" id="{BAA3D765-0BC2-934E-0204-7AB53C16CC45}"/>
              </a:ext>
            </a:extLst>
          </p:cNvPr>
          <p:cNvSpPr txBox="1"/>
          <p:nvPr/>
        </p:nvSpPr>
        <p:spPr>
          <a:xfrm>
            <a:off x="2037993" y="235892"/>
            <a:ext cx="10494666" cy="954107"/>
          </a:xfrm>
          <a:prstGeom prst="rect">
            <a:avLst/>
          </a:prstGeom>
          <a:noFill/>
        </p:spPr>
        <p:txBody>
          <a:bodyPr wrap="square" rtlCol="0">
            <a:spAutoFit/>
          </a:bodyPr>
          <a:lstStyle/>
          <a:p>
            <a:r>
              <a:rPr lang="en-US" sz="2800" b="1" i="0" dirty="0">
                <a:solidFill>
                  <a:schemeClr val="bg1"/>
                </a:solidFill>
                <a:effectLst/>
                <a:latin typeface="Inter"/>
              </a:rPr>
              <a:t>What is the distribution of participants by gender?</a:t>
            </a:r>
          </a:p>
          <a:p>
            <a:pPr algn="l"/>
            <a:endParaRPr lang="en-US" sz="2800" b="1" i="0" dirty="0">
              <a:solidFill>
                <a:schemeClr val="bg1"/>
              </a:solidFill>
              <a:effectLst/>
              <a:latin typeface="Inter"/>
            </a:endParaRPr>
          </a:p>
        </p:txBody>
      </p:sp>
      <p:pic>
        <p:nvPicPr>
          <p:cNvPr id="8" name="Picture 7">
            <a:extLst>
              <a:ext uri="{FF2B5EF4-FFF2-40B4-BE49-F238E27FC236}">
                <a16:creationId xmlns:a16="http://schemas.microsoft.com/office/drawing/2014/main" id="{CAAF7B67-76DE-FAD4-06DA-549092E4C2A5}"/>
              </a:ext>
            </a:extLst>
          </p:cNvPr>
          <p:cNvPicPr>
            <a:picLocks noChangeAspect="1"/>
          </p:cNvPicPr>
          <p:nvPr/>
        </p:nvPicPr>
        <p:blipFill>
          <a:blip r:embed="rId4"/>
          <a:stretch>
            <a:fillRect/>
          </a:stretch>
        </p:blipFill>
        <p:spPr>
          <a:xfrm>
            <a:off x="416420" y="1189999"/>
            <a:ext cx="8718035" cy="6058425"/>
          </a:xfrm>
          <a:prstGeom prst="rect">
            <a:avLst/>
          </a:prstGeom>
        </p:spPr>
      </p:pic>
      <p:sp>
        <p:nvSpPr>
          <p:cNvPr id="14" name="TextBox 13">
            <a:extLst>
              <a:ext uri="{FF2B5EF4-FFF2-40B4-BE49-F238E27FC236}">
                <a16:creationId xmlns:a16="http://schemas.microsoft.com/office/drawing/2014/main" id="{0EC44BA2-1287-A96A-8734-A5935A7A0B0D}"/>
              </a:ext>
            </a:extLst>
          </p:cNvPr>
          <p:cNvSpPr txBox="1"/>
          <p:nvPr/>
        </p:nvSpPr>
        <p:spPr>
          <a:xfrm>
            <a:off x="9300249" y="1159309"/>
            <a:ext cx="4146811" cy="3970318"/>
          </a:xfrm>
          <a:prstGeom prst="rect">
            <a:avLst/>
          </a:prstGeom>
          <a:noFill/>
        </p:spPr>
        <p:txBody>
          <a:bodyPr wrap="square" rtlCol="0">
            <a:spAutoFit/>
          </a:bodyPr>
          <a:lstStyle/>
          <a:p>
            <a:r>
              <a:rPr lang="en-US" sz="2800" dirty="0">
                <a:solidFill>
                  <a:schemeClr val="bg1"/>
                </a:solidFill>
                <a:latin typeface="Söhne"/>
              </a:rPr>
              <a:t>T</a:t>
            </a:r>
            <a:r>
              <a:rPr lang="en-US" sz="2800" b="0" i="0" dirty="0">
                <a:solidFill>
                  <a:schemeClr val="bg1"/>
                </a:solidFill>
                <a:effectLst/>
                <a:latin typeface="Söhne"/>
              </a:rPr>
              <a:t>he distribution of participants by gender at the Olympic Games has evolved over time, with a notable increase in the number of female athletes and events for women starting from year 1992</a:t>
            </a:r>
          </a:p>
          <a:p>
            <a:endParaRPr lang="en-US" sz="2800" b="1" i="0" dirty="0">
              <a:solidFill>
                <a:schemeClr val="bg1"/>
              </a:solidFill>
              <a:effectLst/>
              <a:latin typeface="Inter"/>
            </a:endParaRPr>
          </a:p>
        </p:txBody>
      </p:sp>
    </p:spTree>
    <p:extLst>
      <p:ext uri="{BB962C8B-B14F-4D97-AF65-F5344CB8AC3E}">
        <p14:creationId xmlns:p14="http://schemas.microsoft.com/office/powerpoint/2010/main" val="1243990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4594"/>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1962626"/>
            <a:ext cx="6995160" cy="694373"/>
          </a:xfrm>
          <a:prstGeom prst="rect">
            <a:avLst/>
          </a:prstGeom>
          <a:noFill/>
          <a:ln/>
        </p:spPr>
        <p:txBody>
          <a:bodyPr wrap="none" rtlCol="0" anchor="t"/>
          <a:lstStyle/>
          <a:p>
            <a:pPr marL="0" indent="0">
              <a:lnSpc>
                <a:spcPts val="5468"/>
              </a:lnSpc>
              <a:buNone/>
            </a:pPr>
            <a:endParaRPr lang="en-US" sz="4374" dirty="0"/>
          </a:p>
        </p:txBody>
      </p:sp>
      <p:sp>
        <p:nvSpPr>
          <p:cNvPr id="6" name="Text 3"/>
          <p:cNvSpPr/>
          <p:nvPr/>
        </p:nvSpPr>
        <p:spPr>
          <a:xfrm>
            <a:off x="2273975"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7" name="Text 4"/>
          <p:cNvSpPr/>
          <p:nvPr/>
        </p:nvSpPr>
        <p:spPr>
          <a:xfrm>
            <a:off x="2273975" y="3906679"/>
            <a:ext cx="2898100" cy="1421606"/>
          </a:xfrm>
          <a:prstGeom prst="rect">
            <a:avLst/>
          </a:prstGeom>
          <a:noFill/>
          <a:ln/>
        </p:spPr>
        <p:txBody>
          <a:bodyPr wrap="square" rtlCol="0" anchor="t"/>
          <a:lstStyle/>
          <a:p>
            <a:pPr marL="0" indent="0">
              <a:lnSpc>
                <a:spcPts val="2799"/>
              </a:lnSpc>
              <a:buNone/>
            </a:pPr>
            <a:endParaRPr lang="en-US" sz="1750" dirty="0"/>
          </a:p>
        </p:txBody>
      </p:sp>
      <p:sp>
        <p:nvSpPr>
          <p:cNvPr id="9" name="Text 6"/>
          <p:cNvSpPr/>
          <p:nvPr/>
        </p:nvSpPr>
        <p:spPr>
          <a:xfrm>
            <a:off x="5866209" y="3337322"/>
            <a:ext cx="2898100" cy="694373"/>
          </a:xfrm>
          <a:prstGeom prst="rect">
            <a:avLst/>
          </a:prstGeom>
          <a:noFill/>
          <a:ln/>
        </p:spPr>
        <p:txBody>
          <a:bodyPr wrap="square" rtlCol="0" anchor="t"/>
          <a:lstStyle/>
          <a:p>
            <a:pPr marL="0" indent="0">
              <a:lnSpc>
                <a:spcPts val="2734"/>
              </a:lnSpc>
              <a:buNone/>
            </a:pPr>
            <a:endParaRPr lang="en-US" sz="2187" dirty="0"/>
          </a:p>
        </p:txBody>
      </p:sp>
      <p:sp>
        <p:nvSpPr>
          <p:cNvPr id="10" name="Text 7"/>
          <p:cNvSpPr/>
          <p:nvPr/>
        </p:nvSpPr>
        <p:spPr>
          <a:xfrm>
            <a:off x="5866209" y="4253865"/>
            <a:ext cx="2898100" cy="1777008"/>
          </a:xfrm>
          <a:prstGeom prst="rect">
            <a:avLst/>
          </a:prstGeom>
          <a:noFill/>
          <a:ln/>
        </p:spPr>
        <p:txBody>
          <a:bodyPr wrap="square" rtlCol="0" anchor="t"/>
          <a:lstStyle/>
          <a:p>
            <a:pPr marL="0" indent="0">
              <a:lnSpc>
                <a:spcPts val="2799"/>
              </a:lnSpc>
              <a:buNone/>
            </a:pPr>
            <a:endParaRPr lang="en-US" sz="1750" dirty="0"/>
          </a:p>
        </p:txBody>
      </p:sp>
      <p:sp>
        <p:nvSpPr>
          <p:cNvPr id="12" name="Text 9"/>
          <p:cNvSpPr/>
          <p:nvPr/>
        </p:nvSpPr>
        <p:spPr>
          <a:xfrm>
            <a:off x="9458444"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13" name="Text 10"/>
          <p:cNvSpPr/>
          <p:nvPr/>
        </p:nvSpPr>
        <p:spPr>
          <a:xfrm>
            <a:off x="9458444" y="3906679"/>
            <a:ext cx="2898100"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t>
            </a:r>
            <a:endParaRPr lang="en-US" sz="1750" dirty="0"/>
          </a:p>
        </p:txBody>
      </p:sp>
      <p:sp>
        <p:nvSpPr>
          <p:cNvPr id="11" name="TextBox 10">
            <a:extLst>
              <a:ext uri="{FF2B5EF4-FFF2-40B4-BE49-F238E27FC236}">
                <a16:creationId xmlns:a16="http://schemas.microsoft.com/office/drawing/2014/main" id="{BAA3D765-0BC2-934E-0204-7AB53C16CC45}"/>
              </a:ext>
            </a:extLst>
          </p:cNvPr>
          <p:cNvSpPr txBox="1"/>
          <p:nvPr/>
        </p:nvSpPr>
        <p:spPr>
          <a:xfrm>
            <a:off x="1861878" y="235892"/>
            <a:ext cx="10494666" cy="954107"/>
          </a:xfrm>
          <a:prstGeom prst="rect">
            <a:avLst/>
          </a:prstGeom>
          <a:noFill/>
        </p:spPr>
        <p:txBody>
          <a:bodyPr wrap="square" rtlCol="0">
            <a:spAutoFit/>
          </a:bodyPr>
          <a:lstStyle/>
          <a:p>
            <a:pPr algn="l"/>
            <a:r>
              <a:rPr lang="en-US" sz="2800" b="1" i="0" dirty="0">
                <a:solidFill>
                  <a:schemeClr val="bg1"/>
                </a:solidFill>
                <a:effectLst/>
                <a:latin typeface="Inter"/>
              </a:rPr>
              <a:t>How does the age distribution of participants vary across different games</a:t>
            </a:r>
          </a:p>
        </p:txBody>
      </p:sp>
      <p:pic>
        <p:nvPicPr>
          <p:cNvPr id="8" name="Picture 7">
            <a:extLst>
              <a:ext uri="{FF2B5EF4-FFF2-40B4-BE49-F238E27FC236}">
                <a16:creationId xmlns:a16="http://schemas.microsoft.com/office/drawing/2014/main" id="{A2E89299-F480-091D-F164-4F07281A943F}"/>
              </a:ext>
            </a:extLst>
          </p:cNvPr>
          <p:cNvPicPr>
            <a:picLocks noChangeAspect="1"/>
          </p:cNvPicPr>
          <p:nvPr/>
        </p:nvPicPr>
        <p:blipFill>
          <a:blip r:embed="rId4"/>
          <a:stretch>
            <a:fillRect/>
          </a:stretch>
        </p:blipFill>
        <p:spPr>
          <a:xfrm>
            <a:off x="1055934" y="1687338"/>
            <a:ext cx="7582557" cy="5860288"/>
          </a:xfrm>
          <a:prstGeom prst="rect">
            <a:avLst/>
          </a:prstGeom>
        </p:spPr>
      </p:pic>
      <p:sp>
        <p:nvSpPr>
          <p:cNvPr id="14" name="TextBox 13">
            <a:extLst>
              <a:ext uri="{FF2B5EF4-FFF2-40B4-BE49-F238E27FC236}">
                <a16:creationId xmlns:a16="http://schemas.microsoft.com/office/drawing/2014/main" id="{1169096C-EBCF-B7D7-D6B3-CD5C97E29D89}"/>
              </a:ext>
            </a:extLst>
          </p:cNvPr>
          <p:cNvSpPr txBox="1"/>
          <p:nvPr/>
        </p:nvSpPr>
        <p:spPr>
          <a:xfrm>
            <a:off x="9032996" y="1511736"/>
            <a:ext cx="5014771" cy="3108543"/>
          </a:xfrm>
          <a:prstGeom prst="rect">
            <a:avLst/>
          </a:prstGeom>
          <a:noFill/>
        </p:spPr>
        <p:txBody>
          <a:bodyPr wrap="square" rtlCol="0">
            <a:spAutoFit/>
          </a:bodyPr>
          <a:lstStyle/>
          <a:p>
            <a:pPr algn="l"/>
            <a:br>
              <a:rPr lang="en-US" sz="2800" dirty="0"/>
            </a:br>
            <a:r>
              <a:rPr lang="en-US" sz="2800" b="1" i="0" dirty="0">
                <a:solidFill>
                  <a:srgbClr val="D1D5DB"/>
                </a:solidFill>
                <a:effectLst/>
                <a:latin typeface="Söhne"/>
              </a:rPr>
              <a:t>The age distribution of participants in the Olympic Games has varied across different editions and sports over the years from 1896 to 2016</a:t>
            </a:r>
            <a:r>
              <a:rPr lang="en-US" sz="2800" b="0" i="0" dirty="0">
                <a:solidFill>
                  <a:srgbClr val="D1D5DB"/>
                </a:solidFill>
                <a:effectLst/>
                <a:latin typeface="Söhne"/>
              </a:rPr>
              <a:t>.</a:t>
            </a:r>
            <a:endParaRPr lang="en-US" sz="2800" b="1" i="0" dirty="0">
              <a:solidFill>
                <a:schemeClr val="bg1"/>
              </a:solidFill>
              <a:effectLst/>
              <a:latin typeface="Inter"/>
            </a:endParaRPr>
          </a:p>
        </p:txBody>
      </p:sp>
    </p:spTree>
    <p:extLst>
      <p:ext uri="{BB962C8B-B14F-4D97-AF65-F5344CB8AC3E}">
        <p14:creationId xmlns:p14="http://schemas.microsoft.com/office/powerpoint/2010/main" val="33780435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4594"/>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1962626"/>
            <a:ext cx="6995160" cy="694373"/>
          </a:xfrm>
          <a:prstGeom prst="rect">
            <a:avLst/>
          </a:prstGeom>
          <a:noFill/>
          <a:ln/>
        </p:spPr>
        <p:txBody>
          <a:bodyPr wrap="none" rtlCol="0" anchor="t"/>
          <a:lstStyle/>
          <a:p>
            <a:pPr marL="0" indent="0">
              <a:lnSpc>
                <a:spcPts val="5468"/>
              </a:lnSpc>
              <a:buNone/>
            </a:pPr>
            <a:endParaRPr lang="en-US" sz="4374" dirty="0"/>
          </a:p>
        </p:txBody>
      </p:sp>
      <p:sp>
        <p:nvSpPr>
          <p:cNvPr id="6" name="Text 3"/>
          <p:cNvSpPr/>
          <p:nvPr/>
        </p:nvSpPr>
        <p:spPr>
          <a:xfrm>
            <a:off x="2273975"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7" name="Text 4"/>
          <p:cNvSpPr/>
          <p:nvPr/>
        </p:nvSpPr>
        <p:spPr>
          <a:xfrm>
            <a:off x="2273975" y="3906679"/>
            <a:ext cx="2898100" cy="1421606"/>
          </a:xfrm>
          <a:prstGeom prst="rect">
            <a:avLst/>
          </a:prstGeom>
          <a:noFill/>
          <a:ln/>
        </p:spPr>
        <p:txBody>
          <a:bodyPr wrap="square" rtlCol="0" anchor="t"/>
          <a:lstStyle/>
          <a:p>
            <a:pPr marL="0" indent="0">
              <a:lnSpc>
                <a:spcPts val="2799"/>
              </a:lnSpc>
              <a:buNone/>
            </a:pPr>
            <a:endParaRPr lang="en-US" sz="1750" dirty="0"/>
          </a:p>
        </p:txBody>
      </p:sp>
      <p:sp>
        <p:nvSpPr>
          <p:cNvPr id="9" name="Text 6"/>
          <p:cNvSpPr/>
          <p:nvPr/>
        </p:nvSpPr>
        <p:spPr>
          <a:xfrm>
            <a:off x="5866209" y="3337322"/>
            <a:ext cx="2898100" cy="694373"/>
          </a:xfrm>
          <a:prstGeom prst="rect">
            <a:avLst/>
          </a:prstGeom>
          <a:noFill/>
          <a:ln/>
        </p:spPr>
        <p:txBody>
          <a:bodyPr wrap="square" rtlCol="0" anchor="t"/>
          <a:lstStyle/>
          <a:p>
            <a:pPr marL="0" indent="0">
              <a:lnSpc>
                <a:spcPts val="2734"/>
              </a:lnSpc>
              <a:buNone/>
            </a:pPr>
            <a:endParaRPr lang="en-US" sz="2187" dirty="0"/>
          </a:p>
        </p:txBody>
      </p:sp>
      <p:sp>
        <p:nvSpPr>
          <p:cNvPr id="10" name="Text 7"/>
          <p:cNvSpPr/>
          <p:nvPr/>
        </p:nvSpPr>
        <p:spPr>
          <a:xfrm>
            <a:off x="5866209" y="4253865"/>
            <a:ext cx="2898100" cy="1777008"/>
          </a:xfrm>
          <a:prstGeom prst="rect">
            <a:avLst/>
          </a:prstGeom>
          <a:noFill/>
          <a:ln/>
        </p:spPr>
        <p:txBody>
          <a:bodyPr wrap="square" rtlCol="0" anchor="t"/>
          <a:lstStyle/>
          <a:p>
            <a:pPr marL="0" indent="0">
              <a:lnSpc>
                <a:spcPts val="2799"/>
              </a:lnSpc>
              <a:buNone/>
            </a:pPr>
            <a:endParaRPr lang="en-US" sz="1750" dirty="0"/>
          </a:p>
        </p:txBody>
      </p:sp>
      <p:sp>
        <p:nvSpPr>
          <p:cNvPr id="12" name="Text 9"/>
          <p:cNvSpPr/>
          <p:nvPr/>
        </p:nvSpPr>
        <p:spPr>
          <a:xfrm>
            <a:off x="9458444"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13" name="Text 10"/>
          <p:cNvSpPr/>
          <p:nvPr/>
        </p:nvSpPr>
        <p:spPr>
          <a:xfrm>
            <a:off x="9458444" y="3906679"/>
            <a:ext cx="2898100"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t>
            </a:r>
            <a:endParaRPr lang="en-US" sz="1750" dirty="0"/>
          </a:p>
        </p:txBody>
      </p:sp>
      <p:sp>
        <p:nvSpPr>
          <p:cNvPr id="11" name="TextBox 10">
            <a:extLst>
              <a:ext uri="{FF2B5EF4-FFF2-40B4-BE49-F238E27FC236}">
                <a16:creationId xmlns:a16="http://schemas.microsoft.com/office/drawing/2014/main" id="{BAA3D765-0BC2-934E-0204-7AB53C16CC45}"/>
              </a:ext>
            </a:extLst>
          </p:cNvPr>
          <p:cNvSpPr txBox="1"/>
          <p:nvPr/>
        </p:nvSpPr>
        <p:spPr>
          <a:xfrm>
            <a:off x="5304325" y="315876"/>
            <a:ext cx="3728828" cy="523220"/>
          </a:xfrm>
          <a:prstGeom prst="rect">
            <a:avLst/>
          </a:prstGeom>
          <a:noFill/>
        </p:spPr>
        <p:txBody>
          <a:bodyPr wrap="square" rtlCol="0">
            <a:spAutoFit/>
          </a:bodyPr>
          <a:lstStyle/>
          <a:p>
            <a:pPr algn="l"/>
            <a:r>
              <a:rPr lang="en-US" sz="2800" b="1" i="0" dirty="0">
                <a:solidFill>
                  <a:schemeClr val="bg1"/>
                </a:solidFill>
                <a:effectLst/>
                <a:latin typeface="Inter"/>
              </a:rPr>
              <a:t>MEDAL ANALYSIS-1</a:t>
            </a:r>
          </a:p>
        </p:txBody>
      </p:sp>
      <p:pic>
        <p:nvPicPr>
          <p:cNvPr id="15" name="Picture 14">
            <a:extLst>
              <a:ext uri="{FF2B5EF4-FFF2-40B4-BE49-F238E27FC236}">
                <a16:creationId xmlns:a16="http://schemas.microsoft.com/office/drawing/2014/main" id="{F2CD91FD-21B3-3BE7-DA75-C4C4F3E89EAD}"/>
              </a:ext>
            </a:extLst>
          </p:cNvPr>
          <p:cNvPicPr>
            <a:picLocks noChangeAspect="1"/>
          </p:cNvPicPr>
          <p:nvPr/>
        </p:nvPicPr>
        <p:blipFill>
          <a:blip r:embed="rId4"/>
          <a:stretch>
            <a:fillRect/>
          </a:stretch>
        </p:blipFill>
        <p:spPr>
          <a:xfrm>
            <a:off x="1775012" y="1767636"/>
            <a:ext cx="10962042" cy="5622868"/>
          </a:xfrm>
          <a:prstGeom prst="rect">
            <a:avLst/>
          </a:prstGeom>
        </p:spPr>
      </p:pic>
    </p:spTree>
    <p:extLst>
      <p:ext uri="{BB962C8B-B14F-4D97-AF65-F5344CB8AC3E}">
        <p14:creationId xmlns:p14="http://schemas.microsoft.com/office/powerpoint/2010/main" val="4270381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4594"/>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1962626"/>
            <a:ext cx="6995160" cy="694373"/>
          </a:xfrm>
          <a:prstGeom prst="rect">
            <a:avLst/>
          </a:prstGeom>
          <a:noFill/>
          <a:ln/>
        </p:spPr>
        <p:txBody>
          <a:bodyPr wrap="none" rtlCol="0" anchor="t"/>
          <a:lstStyle/>
          <a:p>
            <a:pPr marL="0" indent="0">
              <a:lnSpc>
                <a:spcPts val="5468"/>
              </a:lnSpc>
              <a:buNone/>
            </a:pPr>
            <a:endParaRPr lang="en-US" sz="4374" dirty="0"/>
          </a:p>
        </p:txBody>
      </p:sp>
      <p:sp>
        <p:nvSpPr>
          <p:cNvPr id="6" name="Text 3"/>
          <p:cNvSpPr/>
          <p:nvPr/>
        </p:nvSpPr>
        <p:spPr>
          <a:xfrm>
            <a:off x="2273975"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7" name="Text 4"/>
          <p:cNvSpPr/>
          <p:nvPr/>
        </p:nvSpPr>
        <p:spPr>
          <a:xfrm>
            <a:off x="2273975" y="3906679"/>
            <a:ext cx="2898100" cy="1421606"/>
          </a:xfrm>
          <a:prstGeom prst="rect">
            <a:avLst/>
          </a:prstGeom>
          <a:noFill/>
          <a:ln/>
        </p:spPr>
        <p:txBody>
          <a:bodyPr wrap="square" rtlCol="0" anchor="t"/>
          <a:lstStyle/>
          <a:p>
            <a:pPr marL="0" indent="0">
              <a:lnSpc>
                <a:spcPts val="2799"/>
              </a:lnSpc>
              <a:buNone/>
            </a:pPr>
            <a:endParaRPr lang="en-US" sz="1750" dirty="0"/>
          </a:p>
        </p:txBody>
      </p:sp>
      <p:sp>
        <p:nvSpPr>
          <p:cNvPr id="9" name="Text 6"/>
          <p:cNvSpPr/>
          <p:nvPr/>
        </p:nvSpPr>
        <p:spPr>
          <a:xfrm>
            <a:off x="5866209" y="3337322"/>
            <a:ext cx="2898100" cy="694373"/>
          </a:xfrm>
          <a:prstGeom prst="rect">
            <a:avLst/>
          </a:prstGeom>
          <a:noFill/>
          <a:ln/>
        </p:spPr>
        <p:txBody>
          <a:bodyPr wrap="square" rtlCol="0" anchor="t"/>
          <a:lstStyle/>
          <a:p>
            <a:pPr marL="0" indent="0">
              <a:lnSpc>
                <a:spcPts val="2734"/>
              </a:lnSpc>
              <a:buNone/>
            </a:pPr>
            <a:endParaRPr lang="en-US" sz="2187" dirty="0"/>
          </a:p>
        </p:txBody>
      </p:sp>
      <p:sp>
        <p:nvSpPr>
          <p:cNvPr id="10" name="Text 7"/>
          <p:cNvSpPr/>
          <p:nvPr/>
        </p:nvSpPr>
        <p:spPr>
          <a:xfrm>
            <a:off x="5866209" y="4253865"/>
            <a:ext cx="2898100" cy="1777008"/>
          </a:xfrm>
          <a:prstGeom prst="rect">
            <a:avLst/>
          </a:prstGeom>
          <a:noFill/>
          <a:ln/>
        </p:spPr>
        <p:txBody>
          <a:bodyPr wrap="square" rtlCol="0" anchor="t"/>
          <a:lstStyle/>
          <a:p>
            <a:pPr marL="0" indent="0">
              <a:lnSpc>
                <a:spcPts val="2799"/>
              </a:lnSpc>
              <a:buNone/>
            </a:pPr>
            <a:endParaRPr lang="en-US" sz="1750" dirty="0"/>
          </a:p>
        </p:txBody>
      </p:sp>
      <p:sp>
        <p:nvSpPr>
          <p:cNvPr id="12" name="Text 9"/>
          <p:cNvSpPr/>
          <p:nvPr/>
        </p:nvSpPr>
        <p:spPr>
          <a:xfrm>
            <a:off x="9458444"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13" name="Text 10"/>
          <p:cNvSpPr/>
          <p:nvPr/>
        </p:nvSpPr>
        <p:spPr>
          <a:xfrm>
            <a:off x="9458444" y="3906679"/>
            <a:ext cx="2898100"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t>
            </a:r>
            <a:endParaRPr lang="en-US" sz="1750" dirty="0"/>
          </a:p>
        </p:txBody>
      </p:sp>
      <p:sp>
        <p:nvSpPr>
          <p:cNvPr id="11" name="TextBox 10">
            <a:extLst>
              <a:ext uri="{FF2B5EF4-FFF2-40B4-BE49-F238E27FC236}">
                <a16:creationId xmlns:a16="http://schemas.microsoft.com/office/drawing/2014/main" id="{BAA3D765-0BC2-934E-0204-7AB53C16CC45}"/>
              </a:ext>
            </a:extLst>
          </p:cNvPr>
          <p:cNvSpPr txBox="1"/>
          <p:nvPr/>
        </p:nvSpPr>
        <p:spPr>
          <a:xfrm>
            <a:off x="5304325" y="315876"/>
            <a:ext cx="3728828" cy="523220"/>
          </a:xfrm>
          <a:prstGeom prst="rect">
            <a:avLst/>
          </a:prstGeom>
          <a:noFill/>
        </p:spPr>
        <p:txBody>
          <a:bodyPr wrap="square" rtlCol="0">
            <a:spAutoFit/>
          </a:bodyPr>
          <a:lstStyle/>
          <a:p>
            <a:pPr algn="l"/>
            <a:r>
              <a:rPr lang="en-US" sz="2800" b="1" i="0" dirty="0">
                <a:solidFill>
                  <a:schemeClr val="bg1"/>
                </a:solidFill>
                <a:effectLst/>
                <a:latin typeface="Inter"/>
              </a:rPr>
              <a:t>MEDAL ANALYSIS-2</a:t>
            </a:r>
          </a:p>
        </p:txBody>
      </p:sp>
      <p:pic>
        <p:nvPicPr>
          <p:cNvPr id="8" name="Picture 7">
            <a:extLst>
              <a:ext uri="{FF2B5EF4-FFF2-40B4-BE49-F238E27FC236}">
                <a16:creationId xmlns:a16="http://schemas.microsoft.com/office/drawing/2014/main" id="{435428B3-F7AC-92BF-DB22-625D8EFFC331}"/>
              </a:ext>
            </a:extLst>
          </p:cNvPr>
          <p:cNvPicPr>
            <a:picLocks noChangeAspect="1"/>
          </p:cNvPicPr>
          <p:nvPr/>
        </p:nvPicPr>
        <p:blipFill>
          <a:blip r:embed="rId4"/>
          <a:stretch>
            <a:fillRect/>
          </a:stretch>
        </p:blipFill>
        <p:spPr>
          <a:xfrm>
            <a:off x="1086522" y="1150378"/>
            <a:ext cx="12070080" cy="6222380"/>
          </a:xfrm>
          <a:prstGeom prst="rect">
            <a:avLst/>
          </a:prstGeom>
        </p:spPr>
      </p:pic>
    </p:spTree>
    <p:extLst>
      <p:ext uri="{BB962C8B-B14F-4D97-AF65-F5344CB8AC3E}">
        <p14:creationId xmlns:p14="http://schemas.microsoft.com/office/powerpoint/2010/main" val="17737861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4594"/>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1962626"/>
            <a:ext cx="6995160" cy="694373"/>
          </a:xfrm>
          <a:prstGeom prst="rect">
            <a:avLst/>
          </a:prstGeom>
          <a:noFill/>
          <a:ln/>
        </p:spPr>
        <p:txBody>
          <a:bodyPr wrap="none" rtlCol="0" anchor="t"/>
          <a:lstStyle/>
          <a:p>
            <a:pPr marL="0" indent="0">
              <a:lnSpc>
                <a:spcPts val="5468"/>
              </a:lnSpc>
              <a:buNone/>
            </a:pPr>
            <a:endParaRPr lang="en-US" sz="4374" dirty="0"/>
          </a:p>
        </p:txBody>
      </p:sp>
      <p:sp>
        <p:nvSpPr>
          <p:cNvPr id="6" name="Text 3"/>
          <p:cNvSpPr/>
          <p:nvPr/>
        </p:nvSpPr>
        <p:spPr>
          <a:xfrm>
            <a:off x="2273975"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7" name="Text 4"/>
          <p:cNvSpPr/>
          <p:nvPr/>
        </p:nvSpPr>
        <p:spPr>
          <a:xfrm>
            <a:off x="2273975" y="3906679"/>
            <a:ext cx="2898100" cy="1421606"/>
          </a:xfrm>
          <a:prstGeom prst="rect">
            <a:avLst/>
          </a:prstGeom>
          <a:noFill/>
          <a:ln/>
        </p:spPr>
        <p:txBody>
          <a:bodyPr wrap="square" rtlCol="0" anchor="t"/>
          <a:lstStyle/>
          <a:p>
            <a:pPr marL="0" indent="0">
              <a:lnSpc>
                <a:spcPts val="2799"/>
              </a:lnSpc>
              <a:buNone/>
            </a:pPr>
            <a:endParaRPr lang="en-US" sz="1750" dirty="0"/>
          </a:p>
        </p:txBody>
      </p:sp>
      <p:sp>
        <p:nvSpPr>
          <p:cNvPr id="9" name="Text 6"/>
          <p:cNvSpPr/>
          <p:nvPr/>
        </p:nvSpPr>
        <p:spPr>
          <a:xfrm>
            <a:off x="5866209" y="3337322"/>
            <a:ext cx="2898100" cy="694373"/>
          </a:xfrm>
          <a:prstGeom prst="rect">
            <a:avLst/>
          </a:prstGeom>
          <a:noFill/>
          <a:ln/>
        </p:spPr>
        <p:txBody>
          <a:bodyPr wrap="square" rtlCol="0" anchor="t"/>
          <a:lstStyle/>
          <a:p>
            <a:pPr marL="0" indent="0">
              <a:lnSpc>
                <a:spcPts val="2734"/>
              </a:lnSpc>
              <a:buNone/>
            </a:pPr>
            <a:endParaRPr lang="en-US" sz="2187" dirty="0"/>
          </a:p>
        </p:txBody>
      </p:sp>
      <p:sp>
        <p:nvSpPr>
          <p:cNvPr id="10" name="Text 7"/>
          <p:cNvSpPr/>
          <p:nvPr/>
        </p:nvSpPr>
        <p:spPr>
          <a:xfrm>
            <a:off x="5866209" y="4253865"/>
            <a:ext cx="2898100" cy="1777008"/>
          </a:xfrm>
          <a:prstGeom prst="rect">
            <a:avLst/>
          </a:prstGeom>
          <a:noFill/>
          <a:ln/>
        </p:spPr>
        <p:txBody>
          <a:bodyPr wrap="square" rtlCol="0" anchor="t"/>
          <a:lstStyle/>
          <a:p>
            <a:pPr marL="0" indent="0">
              <a:lnSpc>
                <a:spcPts val="2799"/>
              </a:lnSpc>
              <a:buNone/>
            </a:pPr>
            <a:endParaRPr lang="en-US" sz="1750" dirty="0"/>
          </a:p>
        </p:txBody>
      </p:sp>
      <p:sp>
        <p:nvSpPr>
          <p:cNvPr id="12" name="Text 9"/>
          <p:cNvSpPr/>
          <p:nvPr/>
        </p:nvSpPr>
        <p:spPr>
          <a:xfrm>
            <a:off x="9458444"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13" name="Text 10"/>
          <p:cNvSpPr/>
          <p:nvPr/>
        </p:nvSpPr>
        <p:spPr>
          <a:xfrm>
            <a:off x="9458444" y="3906679"/>
            <a:ext cx="2898100"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t>
            </a:r>
            <a:endParaRPr lang="en-US" sz="1750" dirty="0"/>
          </a:p>
        </p:txBody>
      </p:sp>
      <p:sp>
        <p:nvSpPr>
          <p:cNvPr id="11" name="TextBox 10">
            <a:extLst>
              <a:ext uri="{FF2B5EF4-FFF2-40B4-BE49-F238E27FC236}">
                <a16:creationId xmlns:a16="http://schemas.microsoft.com/office/drawing/2014/main" id="{BAA3D765-0BC2-934E-0204-7AB53C16CC45}"/>
              </a:ext>
            </a:extLst>
          </p:cNvPr>
          <p:cNvSpPr txBox="1"/>
          <p:nvPr/>
        </p:nvSpPr>
        <p:spPr>
          <a:xfrm>
            <a:off x="2273975" y="235892"/>
            <a:ext cx="10494666" cy="954107"/>
          </a:xfrm>
          <a:prstGeom prst="rect">
            <a:avLst/>
          </a:prstGeom>
          <a:noFill/>
        </p:spPr>
        <p:txBody>
          <a:bodyPr wrap="square" rtlCol="0">
            <a:spAutoFit/>
          </a:bodyPr>
          <a:lstStyle/>
          <a:p>
            <a:r>
              <a:rPr lang="en-US" sz="2800" b="1" i="0" dirty="0">
                <a:solidFill>
                  <a:schemeClr val="bg1"/>
                </a:solidFill>
                <a:effectLst/>
                <a:latin typeface="Inter"/>
              </a:rPr>
              <a:t>How many medals have been awarded in each Olympics?</a:t>
            </a:r>
          </a:p>
          <a:p>
            <a:pPr algn="l"/>
            <a:endParaRPr lang="en-US" sz="2800" b="1" i="0" dirty="0">
              <a:solidFill>
                <a:schemeClr val="bg1"/>
              </a:solidFill>
              <a:effectLst/>
              <a:latin typeface="Inter"/>
            </a:endParaRPr>
          </a:p>
        </p:txBody>
      </p:sp>
      <p:sp>
        <p:nvSpPr>
          <p:cNvPr id="14" name="TextBox 13">
            <a:extLst>
              <a:ext uri="{FF2B5EF4-FFF2-40B4-BE49-F238E27FC236}">
                <a16:creationId xmlns:a16="http://schemas.microsoft.com/office/drawing/2014/main" id="{1169096C-EBCF-B7D7-D6B3-CD5C97E29D89}"/>
              </a:ext>
            </a:extLst>
          </p:cNvPr>
          <p:cNvSpPr txBox="1"/>
          <p:nvPr/>
        </p:nvSpPr>
        <p:spPr>
          <a:xfrm>
            <a:off x="9032996" y="1511736"/>
            <a:ext cx="5014771" cy="4832092"/>
          </a:xfrm>
          <a:prstGeom prst="rect">
            <a:avLst/>
          </a:prstGeom>
          <a:noFill/>
        </p:spPr>
        <p:txBody>
          <a:bodyPr wrap="square" rtlCol="0">
            <a:spAutoFit/>
          </a:bodyPr>
          <a:lstStyle/>
          <a:p>
            <a:pPr algn="l"/>
            <a:r>
              <a:rPr lang="en-US" sz="2800" b="0" i="0" dirty="0">
                <a:solidFill>
                  <a:srgbClr val="D1D5DB"/>
                </a:solidFill>
                <a:effectLst/>
                <a:latin typeface="Söhne"/>
              </a:rPr>
              <a:t>The number of medals awarded at each Olympic Games has varied over time due to changes in the number of events and the inclusion of new sports and disciplines. Here's a summary of the approximate number of medals awarded at the Summer and Winter Olympics from 1896 to 2016 . With 2107 overall medal in 2000 summer </a:t>
            </a:r>
            <a:r>
              <a:rPr lang="en-US" sz="2800" dirty="0">
                <a:solidFill>
                  <a:srgbClr val="D1D5DB"/>
                </a:solidFill>
                <a:latin typeface="Söhne"/>
              </a:rPr>
              <a:t>O</a:t>
            </a:r>
            <a:r>
              <a:rPr lang="en-US" sz="2800" b="0" i="0" dirty="0">
                <a:solidFill>
                  <a:srgbClr val="D1D5DB"/>
                </a:solidFill>
                <a:effectLst/>
                <a:latin typeface="Söhne"/>
              </a:rPr>
              <a:t>lympic</a:t>
            </a:r>
            <a:endParaRPr lang="en-US" sz="2800" b="1" i="0" dirty="0">
              <a:solidFill>
                <a:schemeClr val="bg1"/>
              </a:solidFill>
              <a:effectLst/>
              <a:latin typeface="Inter"/>
            </a:endParaRPr>
          </a:p>
        </p:txBody>
      </p:sp>
      <p:pic>
        <p:nvPicPr>
          <p:cNvPr id="8" name="Picture 7">
            <a:extLst>
              <a:ext uri="{FF2B5EF4-FFF2-40B4-BE49-F238E27FC236}">
                <a16:creationId xmlns:a16="http://schemas.microsoft.com/office/drawing/2014/main" id="{7F561BFB-7DAC-E473-F026-C904AC83C1DF}"/>
              </a:ext>
            </a:extLst>
          </p:cNvPr>
          <p:cNvPicPr>
            <a:picLocks noChangeAspect="1"/>
          </p:cNvPicPr>
          <p:nvPr/>
        </p:nvPicPr>
        <p:blipFill>
          <a:blip r:embed="rId4"/>
          <a:stretch>
            <a:fillRect/>
          </a:stretch>
        </p:blipFill>
        <p:spPr>
          <a:xfrm>
            <a:off x="70827" y="1421297"/>
            <a:ext cx="8527519" cy="5730737"/>
          </a:xfrm>
          <a:prstGeom prst="rect">
            <a:avLst/>
          </a:prstGeom>
        </p:spPr>
      </p:pic>
    </p:spTree>
    <p:extLst>
      <p:ext uri="{BB962C8B-B14F-4D97-AF65-F5344CB8AC3E}">
        <p14:creationId xmlns:p14="http://schemas.microsoft.com/office/powerpoint/2010/main" val="15104048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82412"/>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1962626"/>
            <a:ext cx="6995160" cy="694373"/>
          </a:xfrm>
          <a:prstGeom prst="rect">
            <a:avLst/>
          </a:prstGeom>
          <a:noFill/>
          <a:ln/>
        </p:spPr>
        <p:txBody>
          <a:bodyPr wrap="none" rtlCol="0" anchor="t"/>
          <a:lstStyle/>
          <a:p>
            <a:pPr marL="0" indent="0">
              <a:lnSpc>
                <a:spcPts val="5468"/>
              </a:lnSpc>
              <a:buNone/>
            </a:pPr>
            <a:endParaRPr lang="en-US" sz="4374" dirty="0"/>
          </a:p>
        </p:txBody>
      </p:sp>
      <p:sp>
        <p:nvSpPr>
          <p:cNvPr id="6" name="Text 3"/>
          <p:cNvSpPr/>
          <p:nvPr/>
        </p:nvSpPr>
        <p:spPr>
          <a:xfrm>
            <a:off x="2273975"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7" name="Text 4"/>
          <p:cNvSpPr/>
          <p:nvPr/>
        </p:nvSpPr>
        <p:spPr>
          <a:xfrm>
            <a:off x="2273975" y="3906679"/>
            <a:ext cx="2898100" cy="1421606"/>
          </a:xfrm>
          <a:prstGeom prst="rect">
            <a:avLst/>
          </a:prstGeom>
          <a:noFill/>
          <a:ln/>
        </p:spPr>
        <p:txBody>
          <a:bodyPr wrap="square" rtlCol="0" anchor="t"/>
          <a:lstStyle/>
          <a:p>
            <a:pPr marL="0" indent="0">
              <a:lnSpc>
                <a:spcPts val="2799"/>
              </a:lnSpc>
              <a:buNone/>
            </a:pPr>
            <a:endParaRPr lang="en-US" sz="1750" dirty="0"/>
          </a:p>
        </p:txBody>
      </p:sp>
      <p:sp>
        <p:nvSpPr>
          <p:cNvPr id="9" name="Text 6"/>
          <p:cNvSpPr/>
          <p:nvPr/>
        </p:nvSpPr>
        <p:spPr>
          <a:xfrm>
            <a:off x="5866209" y="3337322"/>
            <a:ext cx="2898100" cy="694373"/>
          </a:xfrm>
          <a:prstGeom prst="rect">
            <a:avLst/>
          </a:prstGeom>
          <a:noFill/>
          <a:ln/>
        </p:spPr>
        <p:txBody>
          <a:bodyPr wrap="square" rtlCol="0" anchor="t"/>
          <a:lstStyle/>
          <a:p>
            <a:pPr marL="0" indent="0">
              <a:lnSpc>
                <a:spcPts val="2734"/>
              </a:lnSpc>
              <a:buNone/>
            </a:pPr>
            <a:endParaRPr lang="en-US" sz="2187" dirty="0"/>
          </a:p>
        </p:txBody>
      </p:sp>
      <p:sp>
        <p:nvSpPr>
          <p:cNvPr id="10" name="Text 7"/>
          <p:cNvSpPr/>
          <p:nvPr/>
        </p:nvSpPr>
        <p:spPr>
          <a:xfrm>
            <a:off x="5866209" y="4253865"/>
            <a:ext cx="2898100" cy="1777008"/>
          </a:xfrm>
          <a:prstGeom prst="rect">
            <a:avLst/>
          </a:prstGeom>
          <a:noFill/>
          <a:ln/>
        </p:spPr>
        <p:txBody>
          <a:bodyPr wrap="square" rtlCol="0" anchor="t"/>
          <a:lstStyle/>
          <a:p>
            <a:pPr marL="0" indent="0">
              <a:lnSpc>
                <a:spcPts val="2799"/>
              </a:lnSpc>
              <a:buNone/>
            </a:pPr>
            <a:endParaRPr lang="en-US" sz="1750" dirty="0"/>
          </a:p>
        </p:txBody>
      </p:sp>
      <p:sp>
        <p:nvSpPr>
          <p:cNvPr id="12" name="Text 9"/>
          <p:cNvSpPr/>
          <p:nvPr/>
        </p:nvSpPr>
        <p:spPr>
          <a:xfrm>
            <a:off x="9458444"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13" name="Text 10"/>
          <p:cNvSpPr/>
          <p:nvPr/>
        </p:nvSpPr>
        <p:spPr>
          <a:xfrm>
            <a:off x="9458444" y="3906679"/>
            <a:ext cx="2898100"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t>
            </a:r>
            <a:endParaRPr lang="en-US" sz="1750" dirty="0"/>
          </a:p>
        </p:txBody>
      </p:sp>
      <p:sp>
        <p:nvSpPr>
          <p:cNvPr id="11" name="TextBox 10">
            <a:extLst>
              <a:ext uri="{FF2B5EF4-FFF2-40B4-BE49-F238E27FC236}">
                <a16:creationId xmlns:a16="http://schemas.microsoft.com/office/drawing/2014/main" id="{BAA3D765-0BC2-934E-0204-7AB53C16CC45}"/>
              </a:ext>
            </a:extLst>
          </p:cNvPr>
          <p:cNvSpPr txBox="1"/>
          <p:nvPr/>
        </p:nvSpPr>
        <p:spPr>
          <a:xfrm>
            <a:off x="2421275" y="314355"/>
            <a:ext cx="10494666" cy="954107"/>
          </a:xfrm>
          <a:prstGeom prst="rect">
            <a:avLst/>
          </a:prstGeom>
          <a:noFill/>
        </p:spPr>
        <p:txBody>
          <a:bodyPr wrap="square" rtlCol="0">
            <a:spAutoFit/>
          </a:bodyPr>
          <a:lstStyle/>
          <a:p>
            <a:r>
              <a:rPr lang="en-US" sz="2800" b="1" i="0" dirty="0">
                <a:solidFill>
                  <a:schemeClr val="bg1"/>
                </a:solidFill>
                <a:effectLst/>
                <a:latin typeface="Inter"/>
              </a:rPr>
              <a:t>How does the medal distribution vary across different sports?</a:t>
            </a:r>
          </a:p>
          <a:p>
            <a:pPr algn="l"/>
            <a:endParaRPr lang="en-US" sz="2800" b="1" i="0" dirty="0">
              <a:solidFill>
                <a:schemeClr val="bg1"/>
              </a:solidFill>
              <a:effectLst/>
              <a:latin typeface="Inter"/>
            </a:endParaRPr>
          </a:p>
        </p:txBody>
      </p:sp>
      <p:sp>
        <p:nvSpPr>
          <p:cNvPr id="14" name="TextBox 13">
            <a:extLst>
              <a:ext uri="{FF2B5EF4-FFF2-40B4-BE49-F238E27FC236}">
                <a16:creationId xmlns:a16="http://schemas.microsoft.com/office/drawing/2014/main" id="{1169096C-EBCF-B7D7-D6B3-CD5C97E29D89}"/>
              </a:ext>
            </a:extLst>
          </p:cNvPr>
          <p:cNvSpPr txBox="1"/>
          <p:nvPr/>
        </p:nvSpPr>
        <p:spPr>
          <a:xfrm>
            <a:off x="9032996" y="1511736"/>
            <a:ext cx="5014771" cy="3108543"/>
          </a:xfrm>
          <a:prstGeom prst="rect">
            <a:avLst/>
          </a:prstGeom>
          <a:noFill/>
        </p:spPr>
        <p:txBody>
          <a:bodyPr wrap="square" rtlCol="0">
            <a:spAutoFit/>
          </a:bodyPr>
          <a:lstStyle/>
          <a:p>
            <a:pPr algn="l"/>
            <a:br>
              <a:rPr lang="en-US" sz="2800" dirty="0"/>
            </a:br>
            <a:r>
              <a:rPr lang="en-US" sz="2800" b="1" dirty="0">
                <a:solidFill>
                  <a:srgbClr val="D1D5DB"/>
                </a:solidFill>
                <a:latin typeface="Söhne"/>
              </a:rPr>
              <a:t>Athletics with 4053 overall medals in summer Olympic and ice hockey with 1554 overall medals in winter Olympics are the sports with highest number of medal won.</a:t>
            </a:r>
            <a:endParaRPr lang="en-US" sz="2800" b="1" i="0" dirty="0">
              <a:solidFill>
                <a:schemeClr val="bg1"/>
              </a:solidFill>
              <a:effectLst/>
              <a:latin typeface="Inter"/>
            </a:endParaRPr>
          </a:p>
        </p:txBody>
      </p:sp>
      <p:pic>
        <p:nvPicPr>
          <p:cNvPr id="8" name="Picture 7">
            <a:extLst>
              <a:ext uri="{FF2B5EF4-FFF2-40B4-BE49-F238E27FC236}">
                <a16:creationId xmlns:a16="http://schemas.microsoft.com/office/drawing/2014/main" id="{ABA3E226-8F61-A35C-4389-7A2731FBC881}"/>
              </a:ext>
            </a:extLst>
          </p:cNvPr>
          <p:cNvPicPr>
            <a:picLocks noChangeAspect="1"/>
          </p:cNvPicPr>
          <p:nvPr/>
        </p:nvPicPr>
        <p:blipFill>
          <a:blip r:embed="rId4"/>
          <a:stretch>
            <a:fillRect/>
          </a:stretch>
        </p:blipFill>
        <p:spPr>
          <a:xfrm>
            <a:off x="235970" y="1511736"/>
            <a:ext cx="8519898" cy="5753599"/>
          </a:xfrm>
          <a:prstGeom prst="rect">
            <a:avLst/>
          </a:prstGeom>
        </p:spPr>
      </p:pic>
    </p:spTree>
    <p:extLst>
      <p:ext uri="{BB962C8B-B14F-4D97-AF65-F5344CB8AC3E}">
        <p14:creationId xmlns:p14="http://schemas.microsoft.com/office/powerpoint/2010/main" val="12558902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82412"/>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1962626"/>
            <a:ext cx="6995160" cy="694373"/>
          </a:xfrm>
          <a:prstGeom prst="rect">
            <a:avLst/>
          </a:prstGeom>
          <a:noFill/>
          <a:ln/>
        </p:spPr>
        <p:txBody>
          <a:bodyPr wrap="none" rtlCol="0" anchor="t"/>
          <a:lstStyle/>
          <a:p>
            <a:pPr marL="0" indent="0">
              <a:lnSpc>
                <a:spcPts val="5468"/>
              </a:lnSpc>
              <a:buNone/>
            </a:pPr>
            <a:endParaRPr lang="en-US" sz="4374" dirty="0"/>
          </a:p>
        </p:txBody>
      </p:sp>
      <p:sp>
        <p:nvSpPr>
          <p:cNvPr id="6" name="Text 3"/>
          <p:cNvSpPr/>
          <p:nvPr/>
        </p:nvSpPr>
        <p:spPr>
          <a:xfrm>
            <a:off x="2273975"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7" name="Text 4"/>
          <p:cNvSpPr/>
          <p:nvPr/>
        </p:nvSpPr>
        <p:spPr>
          <a:xfrm>
            <a:off x="2273975" y="3906679"/>
            <a:ext cx="2898100" cy="1421606"/>
          </a:xfrm>
          <a:prstGeom prst="rect">
            <a:avLst/>
          </a:prstGeom>
          <a:noFill/>
          <a:ln/>
        </p:spPr>
        <p:txBody>
          <a:bodyPr wrap="square" rtlCol="0" anchor="t"/>
          <a:lstStyle/>
          <a:p>
            <a:pPr marL="0" indent="0">
              <a:lnSpc>
                <a:spcPts val="2799"/>
              </a:lnSpc>
              <a:buNone/>
            </a:pPr>
            <a:endParaRPr lang="en-US" sz="1750" dirty="0"/>
          </a:p>
        </p:txBody>
      </p:sp>
      <p:sp>
        <p:nvSpPr>
          <p:cNvPr id="9" name="Text 6"/>
          <p:cNvSpPr/>
          <p:nvPr/>
        </p:nvSpPr>
        <p:spPr>
          <a:xfrm>
            <a:off x="5866209" y="3337322"/>
            <a:ext cx="2898100" cy="694373"/>
          </a:xfrm>
          <a:prstGeom prst="rect">
            <a:avLst/>
          </a:prstGeom>
          <a:noFill/>
          <a:ln/>
        </p:spPr>
        <p:txBody>
          <a:bodyPr wrap="square" rtlCol="0" anchor="t"/>
          <a:lstStyle/>
          <a:p>
            <a:pPr marL="0" indent="0">
              <a:lnSpc>
                <a:spcPts val="2734"/>
              </a:lnSpc>
              <a:buNone/>
            </a:pPr>
            <a:endParaRPr lang="en-US" sz="2187" dirty="0"/>
          </a:p>
        </p:txBody>
      </p:sp>
      <p:sp>
        <p:nvSpPr>
          <p:cNvPr id="10" name="Text 7"/>
          <p:cNvSpPr/>
          <p:nvPr/>
        </p:nvSpPr>
        <p:spPr>
          <a:xfrm>
            <a:off x="5866209" y="4253865"/>
            <a:ext cx="2898100" cy="1777008"/>
          </a:xfrm>
          <a:prstGeom prst="rect">
            <a:avLst/>
          </a:prstGeom>
          <a:noFill/>
          <a:ln/>
        </p:spPr>
        <p:txBody>
          <a:bodyPr wrap="square" rtlCol="0" anchor="t"/>
          <a:lstStyle/>
          <a:p>
            <a:pPr marL="0" indent="0">
              <a:lnSpc>
                <a:spcPts val="2799"/>
              </a:lnSpc>
              <a:buNone/>
            </a:pPr>
            <a:endParaRPr lang="en-US" sz="1750" dirty="0"/>
          </a:p>
        </p:txBody>
      </p:sp>
      <p:sp>
        <p:nvSpPr>
          <p:cNvPr id="12" name="Text 9"/>
          <p:cNvSpPr/>
          <p:nvPr/>
        </p:nvSpPr>
        <p:spPr>
          <a:xfrm>
            <a:off x="9458444"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13" name="Text 10"/>
          <p:cNvSpPr/>
          <p:nvPr/>
        </p:nvSpPr>
        <p:spPr>
          <a:xfrm>
            <a:off x="9458444" y="3906679"/>
            <a:ext cx="2898100"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t>
            </a:r>
            <a:endParaRPr lang="en-US" sz="1750" dirty="0"/>
          </a:p>
        </p:txBody>
      </p:sp>
      <p:sp>
        <p:nvSpPr>
          <p:cNvPr id="11" name="TextBox 10">
            <a:extLst>
              <a:ext uri="{FF2B5EF4-FFF2-40B4-BE49-F238E27FC236}">
                <a16:creationId xmlns:a16="http://schemas.microsoft.com/office/drawing/2014/main" id="{BAA3D765-0BC2-934E-0204-7AB53C16CC45}"/>
              </a:ext>
            </a:extLst>
          </p:cNvPr>
          <p:cNvSpPr txBox="1"/>
          <p:nvPr/>
        </p:nvSpPr>
        <p:spPr>
          <a:xfrm>
            <a:off x="1958697" y="181323"/>
            <a:ext cx="10494666" cy="1384995"/>
          </a:xfrm>
          <a:prstGeom prst="rect">
            <a:avLst/>
          </a:prstGeom>
          <a:noFill/>
        </p:spPr>
        <p:txBody>
          <a:bodyPr wrap="square" rtlCol="0">
            <a:spAutoFit/>
          </a:bodyPr>
          <a:lstStyle/>
          <a:p>
            <a:r>
              <a:rPr lang="en-US" sz="2800" b="1" i="0" dirty="0">
                <a:solidFill>
                  <a:schemeClr val="bg1"/>
                </a:solidFill>
                <a:effectLst/>
                <a:latin typeface="Inter"/>
              </a:rPr>
              <a:t>What is the distribution of medals among different regions?</a:t>
            </a:r>
          </a:p>
          <a:p>
            <a:endParaRPr lang="en-US" sz="2800" b="1" i="0" dirty="0">
              <a:solidFill>
                <a:schemeClr val="bg1"/>
              </a:solidFill>
              <a:effectLst/>
              <a:latin typeface="Inter"/>
            </a:endParaRPr>
          </a:p>
          <a:p>
            <a:pPr algn="l"/>
            <a:endParaRPr lang="en-US" sz="2800" b="1" i="0" dirty="0">
              <a:solidFill>
                <a:schemeClr val="bg1"/>
              </a:solidFill>
              <a:effectLst/>
              <a:latin typeface="Inter"/>
            </a:endParaRPr>
          </a:p>
        </p:txBody>
      </p:sp>
      <p:sp>
        <p:nvSpPr>
          <p:cNvPr id="14" name="TextBox 13">
            <a:extLst>
              <a:ext uri="{FF2B5EF4-FFF2-40B4-BE49-F238E27FC236}">
                <a16:creationId xmlns:a16="http://schemas.microsoft.com/office/drawing/2014/main" id="{1169096C-EBCF-B7D7-D6B3-CD5C97E29D89}"/>
              </a:ext>
            </a:extLst>
          </p:cNvPr>
          <p:cNvSpPr txBox="1"/>
          <p:nvPr/>
        </p:nvSpPr>
        <p:spPr>
          <a:xfrm>
            <a:off x="9146022" y="1180745"/>
            <a:ext cx="5014771" cy="6124754"/>
          </a:xfrm>
          <a:prstGeom prst="rect">
            <a:avLst/>
          </a:prstGeom>
          <a:noFill/>
        </p:spPr>
        <p:txBody>
          <a:bodyPr wrap="square" rtlCol="0">
            <a:spAutoFit/>
          </a:bodyPr>
          <a:lstStyle/>
          <a:p>
            <a:pPr algn="l"/>
            <a:r>
              <a:rPr lang="en-US" sz="2800" b="0" i="0" dirty="0">
                <a:solidFill>
                  <a:srgbClr val="D1D5DB"/>
                </a:solidFill>
                <a:effectLst/>
                <a:latin typeface="Söhne"/>
              </a:rPr>
              <a:t>The distribution of medals among countries like the United States, France, and Russia in the Olympic Games from 1896 to 2016 varies over time due to several factors, including the performance of athletes, changes in political boundaries (such as the Soviet Union's dissolution), and shifts in sports programs. </a:t>
            </a:r>
            <a:r>
              <a:rPr lang="en-US" sz="2800" dirty="0">
                <a:solidFill>
                  <a:srgbClr val="D1D5DB"/>
                </a:solidFill>
                <a:latin typeface="Söhne"/>
              </a:rPr>
              <a:t>screenshot</a:t>
            </a:r>
            <a:r>
              <a:rPr lang="en-US" sz="2800" b="0" i="0" dirty="0">
                <a:solidFill>
                  <a:srgbClr val="D1D5DB"/>
                </a:solidFill>
                <a:effectLst/>
                <a:latin typeface="Söhne"/>
              </a:rPr>
              <a:t> is a general overview of the medal distribution for these countries during the period</a:t>
            </a:r>
            <a:br>
              <a:rPr lang="en-US" sz="2800" dirty="0"/>
            </a:br>
            <a:r>
              <a:rPr lang="en-US" sz="2800" b="1" dirty="0">
                <a:solidFill>
                  <a:schemeClr val="bg1"/>
                </a:solidFill>
              </a:rPr>
              <a:t>(1896-2016)</a:t>
            </a:r>
            <a:endParaRPr lang="en-US" sz="2800" b="1" i="0" dirty="0">
              <a:solidFill>
                <a:schemeClr val="bg1"/>
              </a:solidFill>
              <a:effectLst/>
              <a:latin typeface="Inter"/>
            </a:endParaRPr>
          </a:p>
        </p:txBody>
      </p:sp>
      <p:pic>
        <p:nvPicPr>
          <p:cNvPr id="15" name="Picture 14">
            <a:extLst>
              <a:ext uri="{FF2B5EF4-FFF2-40B4-BE49-F238E27FC236}">
                <a16:creationId xmlns:a16="http://schemas.microsoft.com/office/drawing/2014/main" id="{C1B648F4-DE4F-C80E-E6FD-D8DF5BA42B87}"/>
              </a:ext>
            </a:extLst>
          </p:cNvPr>
          <p:cNvPicPr>
            <a:picLocks noChangeAspect="1"/>
          </p:cNvPicPr>
          <p:nvPr/>
        </p:nvPicPr>
        <p:blipFill>
          <a:blip r:embed="rId4"/>
          <a:stretch>
            <a:fillRect/>
          </a:stretch>
        </p:blipFill>
        <p:spPr>
          <a:xfrm>
            <a:off x="266300" y="1143464"/>
            <a:ext cx="8588484" cy="5776461"/>
          </a:xfrm>
          <a:prstGeom prst="rect">
            <a:avLst/>
          </a:prstGeom>
        </p:spPr>
      </p:pic>
    </p:spTree>
    <p:extLst>
      <p:ext uri="{BB962C8B-B14F-4D97-AF65-F5344CB8AC3E}">
        <p14:creationId xmlns:p14="http://schemas.microsoft.com/office/powerpoint/2010/main" val="6386316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4594"/>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1962626"/>
            <a:ext cx="6995160" cy="694373"/>
          </a:xfrm>
          <a:prstGeom prst="rect">
            <a:avLst/>
          </a:prstGeom>
          <a:noFill/>
          <a:ln/>
        </p:spPr>
        <p:txBody>
          <a:bodyPr wrap="none" rtlCol="0" anchor="t"/>
          <a:lstStyle/>
          <a:p>
            <a:pPr marL="0" indent="0">
              <a:lnSpc>
                <a:spcPts val="5468"/>
              </a:lnSpc>
              <a:buNone/>
            </a:pPr>
            <a:endParaRPr lang="en-US" sz="4374" dirty="0"/>
          </a:p>
        </p:txBody>
      </p:sp>
      <p:sp>
        <p:nvSpPr>
          <p:cNvPr id="6" name="Text 3"/>
          <p:cNvSpPr/>
          <p:nvPr/>
        </p:nvSpPr>
        <p:spPr>
          <a:xfrm>
            <a:off x="2273975"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7" name="Text 4"/>
          <p:cNvSpPr/>
          <p:nvPr/>
        </p:nvSpPr>
        <p:spPr>
          <a:xfrm>
            <a:off x="2273975" y="3906679"/>
            <a:ext cx="2898100" cy="1421606"/>
          </a:xfrm>
          <a:prstGeom prst="rect">
            <a:avLst/>
          </a:prstGeom>
          <a:noFill/>
          <a:ln/>
        </p:spPr>
        <p:txBody>
          <a:bodyPr wrap="square" rtlCol="0" anchor="t"/>
          <a:lstStyle/>
          <a:p>
            <a:pPr marL="0" indent="0">
              <a:lnSpc>
                <a:spcPts val="2799"/>
              </a:lnSpc>
              <a:buNone/>
            </a:pPr>
            <a:endParaRPr lang="en-US" sz="1750" dirty="0"/>
          </a:p>
        </p:txBody>
      </p:sp>
      <p:sp>
        <p:nvSpPr>
          <p:cNvPr id="9" name="Text 6"/>
          <p:cNvSpPr/>
          <p:nvPr/>
        </p:nvSpPr>
        <p:spPr>
          <a:xfrm>
            <a:off x="5866209" y="3337322"/>
            <a:ext cx="2898100" cy="694373"/>
          </a:xfrm>
          <a:prstGeom prst="rect">
            <a:avLst/>
          </a:prstGeom>
          <a:noFill/>
          <a:ln/>
        </p:spPr>
        <p:txBody>
          <a:bodyPr wrap="square" rtlCol="0" anchor="t"/>
          <a:lstStyle/>
          <a:p>
            <a:pPr marL="0" indent="0">
              <a:lnSpc>
                <a:spcPts val="2734"/>
              </a:lnSpc>
              <a:buNone/>
            </a:pPr>
            <a:endParaRPr lang="en-US" sz="2187" dirty="0"/>
          </a:p>
        </p:txBody>
      </p:sp>
      <p:sp>
        <p:nvSpPr>
          <p:cNvPr id="10" name="Text 7"/>
          <p:cNvSpPr/>
          <p:nvPr/>
        </p:nvSpPr>
        <p:spPr>
          <a:xfrm>
            <a:off x="5866209" y="4253865"/>
            <a:ext cx="2898100" cy="1777008"/>
          </a:xfrm>
          <a:prstGeom prst="rect">
            <a:avLst/>
          </a:prstGeom>
          <a:noFill/>
          <a:ln/>
        </p:spPr>
        <p:txBody>
          <a:bodyPr wrap="square" rtlCol="0" anchor="t"/>
          <a:lstStyle/>
          <a:p>
            <a:pPr marL="0" indent="0">
              <a:lnSpc>
                <a:spcPts val="2799"/>
              </a:lnSpc>
              <a:buNone/>
            </a:pPr>
            <a:endParaRPr lang="en-US" sz="1750" dirty="0"/>
          </a:p>
        </p:txBody>
      </p:sp>
      <p:sp>
        <p:nvSpPr>
          <p:cNvPr id="12" name="Text 9"/>
          <p:cNvSpPr/>
          <p:nvPr/>
        </p:nvSpPr>
        <p:spPr>
          <a:xfrm>
            <a:off x="9458444"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13" name="Text 10"/>
          <p:cNvSpPr/>
          <p:nvPr/>
        </p:nvSpPr>
        <p:spPr>
          <a:xfrm>
            <a:off x="9458444" y="3906679"/>
            <a:ext cx="2898100"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t>
            </a:r>
            <a:endParaRPr lang="en-US" sz="1750" dirty="0"/>
          </a:p>
        </p:txBody>
      </p:sp>
      <p:sp>
        <p:nvSpPr>
          <p:cNvPr id="11" name="TextBox 10">
            <a:extLst>
              <a:ext uri="{FF2B5EF4-FFF2-40B4-BE49-F238E27FC236}">
                <a16:creationId xmlns:a16="http://schemas.microsoft.com/office/drawing/2014/main" id="{BAA3D765-0BC2-934E-0204-7AB53C16CC45}"/>
              </a:ext>
            </a:extLst>
          </p:cNvPr>
          <p:cNvSpPr txBox="1"/>
          <p:nvPr/>
        </p:nvSpPr>
        <p:spPr>
          <a:xfrm>
            <a:off x="5304325" y="315876"/>
            <a:ext cx="3728828" cy="523220"/>
          </a:xfrm>
          <a:prstGeom prst="rect">
            <a:avLst/>
          </a:prstGeom>
          <a:noFill/>
        </p:spPr>
        <p:txBody>
          <a:bodyPr wrap="square" rtlCol="0">
            <a:spAutoFit/>
          </a:bodyPr>
          <a:lstStyle/>
          <a:p>
            <a:pPr algn="l"/>
            <a:r>
              <a:rPr lang="en-US" sz="2800" b="1" dirty="0">
                <a:solidFill>
                  <a:schemeClr val="bg1"/>
                </a:solidFill>
                <a:latin typeface="Inter"/>
              </a:rPr>
              <a:t>COUNTRY ANALYSIS</a:t>
            </a:r>
            <a:endParaRPr lang="en-US" sz="2800" b="1" i="0" dirty="0">
              <a:solidFill>
                <a:schemeClr val="bg1"/>
              </a:solidFill>
              <a:effectLst/>
              <a:latin typeface="Inter"/>
            </a:endParaRPr>
          </a:p>
        </p:txBody>
      </p:sp>
      <p:pic>
        <p:nvPicPr>
          <p:cNvPr id="14" name="Picture 13">
            <a:extLst>
              <a:ext uri="{FF2B5EF4-FFF2-40B4-BE49-F238E27FC236}">
                <a16:creationId xmlns:a16="http://schemas.microsoft.com/office/drawing/2014/main" id="{91D52540-E28E-9541-C5D8-6CA26A445C28}"/>
              </a:ext>
            </a:extLst>
          </p:cNvPr>
          <p:cNvPicPr>
            <a:picLocks noChangeAspect="1"/>
          </p:cNvPicPr>
          <p:nvPr/>
        </p:nvPicPr>
        <p:blipFill>
          <a:blip r:embed="rId4"/>
          <a:stretch>
            <a:fillRect/>
          </a:stretch>
        </p:blipFill>
        <p:spPr>
          <a:xfrm>
            <a:off x="1075764" y="1261579"/>
            <a:ext cx="11701230" cy="6625265"/>
          </a:xfrm>
          <a:prstGeom prst="rect">
            <a:avLst/>
          </a:prstGeom>
        </p:spPr>
      </p:pic>
    </p:spTree>
    <p:extLst>
      <p:ext uri="{BB962C8B-B14F-4D97-AF65-F5344CB8AC3E}">
        <p14:creationId xmlns:p14="http://schemas.microsoft.com/office/powerpoint/2010/main" val="24685095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47828" y="-82412"/>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1962626"/>
            <a:ext cx="6995160" cy="694373"/>
          </a:xfrm>
          <a:prstGeom prst="rect">
            <a:avLst/>
          </a:prstGeom>
          <a:noFill/>
          <a:ln/>
        </p:spPr>
        <p:txBody>
          <a:bodyPr wrap="none" rtlCol="0" anchor="t"/>
          <a:lstStyle/>
          <a:p>
            <a:pPr marL="0" indent="0">
              <a:lnSpc>
                <a:spcPts val="5468"/>
              </a:lnSpc>
              <a:buNone/>
            </a:pPr>
            <a:endParaRPr lang="en-US" sz="4374" dirty="0"/>
          </a:p>
        </p:txBody>
      </p:sp>
      <p:sp>
        <p:nvSpPr>
          <p:cNvPr id="6" name="Text 3"/>
          <p:cNvSpPr/>
          <p:nvPr/>
        </p:nvSpPr>
        <p:spPr>
          <a:xfrm>
            <a:off x="2273975"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7" name="Text 4"/>
          <p:cNvSpPr/>
          <p:nvPr/>
        </p:nvSpPr>
        <p:spPr>
          <a:xfrm>
            <a:off x="2273975" y="3906679"/>
            <a:ext cx="2898100" cy="1421606"/>
          </a:xfrm>
          <a:prstGeom prst="rect">
            <a:avLst/>
          </a:prstGeom>
          <a:noFill/>
          <a:ln/>
        </p:spPr>
        <p:txBody>
          <a:bodyPr wrap="square" rtlCol="0" anchor="t"/>
          <a:lstStyle/>
          <a:p>
            <a:pPr marL="0" indent="0">
              <a:lnSpc>
                <a:spcPts val="2799"/>
              </a:lnSpc>
              <a:buNone/>
            </a:pPr>
            <a:endParaRPr lang="en-US" sz="1750" dirty="0"/>
          </a:p>
        </p:txBody>
      </p:sp>
      <p:sp>
        <p:nvSpPr>
          <p:cNvPr id="9" name="Text 6"/>
          <p:cNvSpPr/>
          <p:nvPr/>
        </p:nvSpPr>
        <p:spPr>
          <a:xfrm>
            <a:off x="5866209" y="3337322"/>
            <a:ext cx="2898100" cy="694373"/>
          </a:xfrm>
          <a:prstGeom prst="rect">
            <a:avLst/>
          </a:prstGeom>
          <a:noFill/>
          <a:ln/>
        </p:spPr>
        <p:txBody>
          <a:bodyPr wrap="square" rtlCol="0" anchor="t"/>
          <a:lstStyle/>
          <a:p>
            <a:pPr marL="0" indent="0">
              <a:lnSpc>
                <a:spcPts val="2734"/>
              </a:lnSpc>
              <a:buNone/>
            </a:pPr>
            <a:endParaRPr lang="en-US" sz="2187" dirty="0"/>
          </a:p>
        </p:txBody>
      </p:sp>
      <p:sp>
        <p:nvSpPr>
          <p:cNvPr id="10" name="Text 7"/>
          <p:cNvSpPr/>
          <p:nvPr/>
        </p:nvSpPr>
        <p:spPr>
          <a:xfrm>
            <a:off x="5866209" y="4253865"/>
            <a:ext cx="2898100" cy="1777008"/>
          </a:xfrm>
          <a:prstGeom prst="rect">
            <a:avLst/>
          </a:prstGeom>
          <a:noFill/>
          <a:ln/>
        </p:spPr>
        <p:txBody>
          <a:bodyPr wrap="square" rtlCol="0" anchor="t"/>
          <a:lstStyle/>
          <a:p>
            <a:pPr marL="0" indent="0">
              <a:lnSpc>
                <a:spcPts val="2799"/>
              </a:lnSpc>
              <a:buNone/>
            </a:pPr>
            <a:endParaRPr lang="en-US" sz="1750" dirty="0"/>
          </a:p>
        </p:txBody>
      </p:sp>
      <p:sp>
        <p:nvSpPr>
          <p:cNvPr id="12" name="Text 9"/>
          <p:cNvSpPr/>
          <p:nvPr/>
        </p:nvSpPr>
        <p:spPr>
          <a:xfrm>
            <a:off x="9458444"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13" name="Text 10"/>
          <p:cNvSpPr/>
          <p:nvPr/>
        </p:nvSpPr>
        <p:spPr>
          <a:xfrm>
            <a:off x="9458444" y="3906679"/>
            <a:ext cx="2898100"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t>
            </a:r>
            <a:endParaRPr lang="en-US" sz="1750" dirty="0"/>
          </a:p>
        </p:txBody>
      </p:sp>
      <p:sp>
        <p:nvSpPr>
          <p:cNvPr id="11" name="TextBox 10">
            <a:extLst>
              <a:ext uri="{FF2B5EF4-FFF2-40B4-BE49-F238E27FC236}">
                <a16:creationId xmlns:a16="http://schemas.microsoft.com/office/drawing/2014/main" id="{BAA3D765-0BC2-934E-0204-7AB53C16CC45}"/>
              </a:ext>
            </a:extLst>
          </p:cNvPr>
          <p:cNvSpPr txBox="1"/>
          <p:nvPr/>
        </p:nvSpPr>
        <p:spPr>
          <a:xfrm>
            <a:off x="2273975" y="335458"/>
            <a:ext cx="10494666" cy="954107"/>
          </a:xfrm>
          <a:prstGeom prst="rect">
            <a:avLst/>
          </a:prstGeom>
          <a:noFill/>
        </p:spPr>
        <p:txBody>
          <a:bodyPr wrap="square" rtlCol="0">
            <a:spAutoFit/>
          </a:bodyPr>
          <a:lstStyle/>
          <a:p>
            <a:r>
              <a:rPr lang="en-US" sz="2800" b="1" i="0" dirty="0">
                <a:solidFill>
                  <a:schemeClr val="bg1"/>
                </a:solidFill>
                <a:effectLst/>
                <a:latin typeface="Inter"/>
              </a:rPr>
              <a:t>How many regions or NOCs participate in each Olympic Games?</a:t>
            </a:r>
          </a:p>
          <a:p>
            <a:pPr algn="l"/>
            <a:endParaRPr lang="en-US" sz="2800" b="1" i="0" dirty="0">
              <a:solidFill>
                <a:schemeClr val="bg1"/>
              </a:solidFill>
              <a:effectLst/>
              <a:latin typeface="Inter"/>
            </a:endParaRPr>
          </a:p>
        </p:txBody>
      </p:sp>
      <p:sp>
        <p:nvSpPr>
          <p:cNvPr id="14" name="TextBox 13">
            <a:extLst>
              <a:ext uri="{FF2B5EF4-FFF2-40B4-BE49-F238E27FC236}">
                <a16:creationId xmlns:a16="http://schemas.microsoft.com/office/drawing/2014/main" id="{1169096C-EBCF-B7D7-D6B3-CD5C97E29D89}"/>
              </a:ext>
            </a:extLst>
          </p:cNvPr>
          <p:cNvSpPr txBox="1"/>
          <p:nvPr/>
        </p:nvSpPr>
        <p:spPr>
          <a:xfrm>
            <a:off x="9162476" y="1730097"/>
            <a:ext cx="5014771" cy="5047536"/>
          </a:xfrm>
          <a:prstGeom prst="rect">
            <a:avLst/>
          </a:prstGeom>
          <a:noFill/>
        </p:spPr>
        <p:txBody>
          <a:bodyPr wrap="square" rtlCol="0">
            <a:spAutoFit/>
          </a:bodyPr>
          <a:lstStyle/>
          <a:p>
            <a:pPr algn="l"/>
            <a:r>
              <a:rPr lang="en-US" sz="1400" b="0" i="0" dirty="0">
                <a:solidFill>
                  <a:srgbClr val="D1D5DB"/>
                </a:solidFill>
                <a:effectLst/>
                <a:latin typeface="Söhne"/>
              </a:rPr>
              <a:t>The number of National Olympic Committees (NOCs) or regions participating in each Olympic Games has varied over time. Here's a general overview of the approximate number of participating NOCs or regions in both the Summer and Winter Olympics from 1896 to 2016:</a:t>
            </a:r>
          </a:p>
          <a:p>
            <a:pPr algn="l"/>
            <a:r>
              <a:rPr lang="en-US" sz="1400" b="1" i="0" dirty="0">
                <a:solidFill>
                  <a:srgbClr val="D1D5DB"/>
                </a:solidFill>
                <a:effectLst/>
                <a:latin typeface="Söhne"/>
              </a:rPr>
              <a:t>Summer Olympics:</a:t>
            </a:r>
            <a:endParaRPr lang="en-US" sz="1400" b="0" i="0" dirty="0">
              <a:solidFill>
                <a:srgbClr val="D1D5DB"/>
              </a:solidFill>
              <a:effectLst/>
              <a:latin typeface="Söhne"/>
            </a:endParaRPr>
          </a:p>
          <a:p>
            <a:pPr algn="l">
              <a:buFont typeface="Arial" panose="020B0604020202020204" pitchFamily="34" charset="0"/>
              <a:buChar char="•"/>
            </a:pPr>
            <a:r>
              <a:rPr lang="en-US" sz="1400" b="0" i="0" dirty="0">
                <a:solidFill>
                  <a:srgbClr val="D1D5DB"/>
                </a:solidFill>
                <a:effectLst/>
                <a:latin typeface="Söhne"/>
              </a:rPr>
              <a:t>The number of participating NOCs in the Summer Olympics has steadily grown over the years.</a:t>
            </a:r>
          </a:p>
          <a:p>
            <a:pPr algn="l">
              <a:buFont typeface="Arial" panose="020B0604020202020204" pitchFamily="34" charset="0"/>
              <a:buChar char="•"/>
            </a:pPr>
            <a:r>
              <a:rPr lang="en-US" sz="1400" b="0" i="0" dirty="0">
                <a:solidFill>
                  <a:srgbClr val="D1D5DB"/>
                </a:solidFill>
                <a:effectLst/>
                <a:latin typeface="Söhne"/>
              </a:rPr>
              <a:t>In the early Olympics, only a handful of countries participated, but this number increased significantly as the Games gained popularity.</a:t>
            </a:r>
          </a:p>
          <a:p>
            <a:pPr algn="l">
              <a:buFont typeface="Arial" panose="020B0604020202020204" pitchFamily="34" charset="0"/>
              <a:buChar char="•"/>
            </a:pPr>
            <a:r>
              <a:rPr lang="en-US" sz="1400" b="0" i="0" dirty="0">
                <a:solidFill>
                  <a:srgbClr val="D1D5DB"/>
                </a:solidFill>
                <a:effectLst/>
                <a:latin typeface="Söhne"/>
              </a:rPr>
              <a:t>By the late 20th century and into the 21st century, the Summer Olympics featured over 200 participating NOCs.</a:t>
            </a:r>
          </a:p>
          <a:p>
            <a:pPr algn="l"/>
            <a:r>
              <a:rPr lang="en-US" sz="1400" b="1" i="0" dirty="0">
                <a:solidFill>
                  <a:srgbClr val="D1D5DB"/>
                </a:solidFill>
                <a:effectLst/>
                <a:latin typeface="Söhne"/>
              </a:rPr>
              <a:t>Winter Olympics:</a:t>
            </a:r>
            <a:endParaRPr lang="en-US" sz="1400" b="0" i="0" dirty="0">
              <a:solidFill>
                <a:srgbClr val="D1D5DB"/>
              </a:solidFill>
              <a:effectLst/>
              <a:latin typeface="Söhne"/>
            </a:endParaRPr>
          </a:p>
          <a:p>
            <a:pPr algn="l">
              <a:buFont typeface="Arial" panose="020B0604020202020204" pitchFamily="34" charset="0"/>
              <a:buChar char="•"/>
            </a:pPr>
            <a:r>
              <a:rPr lang="en-US" sz="1400" b="0" i="0" dirty="0">
                <a:solidFill>
                  <a:srgbClr val="D1D5DB"/>
                </a:solidFill>
                <a:effectLst/>
                <a:latin typeface="Söhne"/>
              </a:rPr>
              <a:t>The Winter Olympics, which began in 1924, initially had a smaller number of participating NOCs compared to the Summer Olympics.</a:t>
            </a:r>
          </a:p>
          <a:p>
            <a:pPr algn="l">
              <a:buFont typeface="Arial" panose="020B0604020202020204" pitchFamily="34" charset="0"/>
              <a:buChar char="•"/>
            </a:pPr>
            <a:r>
              <a:rPr lang="en-US" sz="1400" b="0" i="0" dirty="0">
                <a:solidFill>
                  <a:srgbClr val="D1D5DB"/>
                </a:solidFill>
                <a:effectLst/>
                <a:latin typeface="Söhne"/>
              </a:rPr>
              <a:t>The number of participating NOCs in the Winter Olympics also grew over time as winter sports gained wider international participation.</a:t>
            </a:r>
          </a:p>
          <a:p>
            <a:pPr algn="l">
              <a:buFont typeface="Arial" panose="020B0604020202020204" pitchFamily="34" charset="0"/>
              <a:buChar char="•"/>
            </a:pPr>
            <a:r>
              <a:rPr lang="en-US" sz="1400" b="0" i="0" dirty="0">
                <a:solidFill>
                  <a:srgbClr val="D1D5DB"/>
                </a:solidFill>
                <a:effectLst/>
                <a:latin typeface="Söhne"/>
              </a:rPr>
              <a:t>By the 2010s, the Winter Olympics featured around 90 to 100 participating NOCs.</a:t>
            </a:r>
          </a:p>
          <a:p>
            <a:pPr algn="l"/>
            <a:endParaRPr lang="en-US" sz="2800" b="1" i="0" dirty="0">
              <a:solidFill>
                <a:schemeClr val="bg1"/>
              </a:solidFill>
              <a:effectLst/>
              <a:latin typeface="Inter"/>
            </a:endParaRPr>
          </a:p>
        </p:txBody>
      </p:sp>
      <p:pic>
        <p:nvPicPr>
          <p:cNvPr id="16" name="Picture 15">
            <a:extLst>
              <a:ext uri="{FF2B5EF4-FFF2-40B4-BE49-F238E27FC236}">
                <a16:creationId xmlns:a16="http://schemas.microsoft.com/office/drawing/2014/main" id="{F56ADEDF-609E-8748-02E8-8E72E33DD0A1}"/>
              </a:ext>
            </a:extLst>
          </p:cNvPr>
          <p:cNvPicPr>
            <a:picLocks noChangeAspect="1"/>
          </p:cNvPicPr>
          <p:nvPr/>
        </p:nvPicPr>
        <p:blipFill>
          <a:blip r:embed="rId4"/>
          <a:stretch>
            <a:fillRect/>
          </a:stretch>
        </p:blipFill>
        <p:spPr>
          <a:xfrm>
            <a:off x="255021" y="1646398"/>
            <a:ext cx="8481795" cy="5646909"/>
          </a:xfrm>
          <a:prstGeom prst="rect">
            <a:avLst/>
          </a:prstGeom>
        </p:spPr>
      </p:pic>
    </p:spTree>
    <p:extLst>
      <p:ext uri="{BB962C8B-B14F-4D97-AF65-F5344CB8AC3E}">
        <p14:creationId xmlns:p14="http://schemas.microsoft.com/office/powerpoint/2010/main" val="9913880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82880" y="-77739"/>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1962626"/>
            <a:ext cx="6995160" cy="694373"/>
          </a:xfrm>
          <a:prstGeom prst="rect">
            <a:avLst/>
          </a:prstGeom>
          <a:noFill/>
          <a:ln/>
        </p:spPr>
        <p:txBody>
          <a:bodyPr wrap="none" rtlCol="0" anchor="t"/>
          <a:lstStyle/>
          <a:p>
            <a:pPr marL="0" indent="0">
              <a:lnSpc>
                <a:spcPts val="5468"/>
              </a:lnSpc>
              <a:buNone/>
            </a:pPr>
            <a:endParaRPr lang="en-US" sz="4374" dirty="0"/>
          </a:p>
        </p:txBody>
      </p:sp>
      <p:sp>
        <p:nvSpPr>
          <p:cNvPr id="6" name="Text 3"/>
          <p:cNvSpPr/>
          <p:nvPr/>
        </p:nvSpPr>
        <p:spPr>
          <a:xfrm>
            <a:off x="2273975"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7" name="Text 4"/>
          <p:cNvSpPr/>
          <p:nvPr/>
        </p:nvSpPr>
        <p:spPr>
          <a:xfrm>
            <a:off x="2273975" y="3906679"/>
            <a:ext cx="2898100" cy="1421606"/>
          </a:xfrm>
          <a:prstGeom prst="rect">
            <a:avLst/>
          </a:prstGeom>
          <a:noFill/>
          <a:ln/>
        </p:spPr>
        <p:txBody>
          <a:bodyPr wrap="square" rtlCol="0" anchor="t"/>
          <a:lstStyle/>
          <a:p>
            <a:pPr marL="0" indent="0">
              <a:lnSpc>
                <a:spcPts val="2799"/>
              </a:lnSpc>
              <a:buNone/>
            </a:pPr>
            <a:endParaRPr lang="en-US" sz="1750" dirty="0"/>
          </a:p>
        </p:txBody>
      </p:sp>
      <p:sp>
        <p:nvSpPr>
          <p:cNvPr id="9" name="Text 6"/>
          <p:cNvSpPr/>
          <p:nvPr/>
        </p:nvSpPr>
        <p:spPr>
          <a:xfrm>
            <a:off x="5866209" y="3337322"/>
            <a:ext cx="2898100" cy="694373"/>
          </a:xfrm>
          <a:prstGeom prst="rect">
            <a:avLst/>
          </a:prstGeom>
          <a:noFill/>
          <a:ln/>
        </p:spPr>
        <p:txBody>
          <a:bodyPr wrap="square" rtlCol="0" anchor="t"/>
          <a:lstStyle/>
          <a:p>
            <a:pPr marL="0" indent="0">
              <a:lnSpc>
                <a:spcPts val="2734"/>
              </a:lnSpc>
              <a:buNone/>
            </a:pPr>
            <a:endParaRPr lang="en-US" sz="2187" dirty="0"/>
          </a:p>
        </p:txBody>
      </p:sp>
      <p:sp>
        <p:nvSpPr>
          <p:cNvPr id="10" name="Text 7"/>
          <p:cNvSpPr/>
          <p:nvPr/>
        </p:nvSpPr>
        <p:spPr>
          <a:xfrm>
            <a:off x="5866209" y="4253865"/>
            <a:ext cx="2898100" cy="1777008"/>
          </a:xfrm>
          <a:prstGeom prst="rect">
            <a:avLst/>
          </a:prstGeom>
          <a:noFill/>
          <a:ln/>
        </p:spPr>
        <p:txBody>
          <a:bodyPr wrap="square" rtlCol="0" anchor="t"/>
          <a:lstStyle/>
          <a:p>
            <a:pPr marL="0" indent="0">
              <a:lnSpc>
                <a:spcPts val="2799"/>
              </a:lnSpc>
              <a:buNone/>
            </a:pPr>
            <a:endParaRPr lang="en-US" sz="1750" dirty="0"/>
          </a:p>
        </p:txBody>
      </p:sp>
      <p:sp>
        <p:nvSpPr>
          <p:cNvPr id="12" name="Text 9"/>
          <p:cNvSpPr/>
          <p:nvPr/>
        </p:nvSpPr>
        <p:spPr>
          <a:xfrm>
            <a:off x="9458444"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13" name="Text 10"/>
          <p:cNvSpPr/>
          <p:nvPr/>
        </p:nvSpPr>
        <p:spPr>
          <a:xfrm>
            <a:off x="9458444" y="3906679"/>
            <a:ext cx="2898100"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t>
            </a:r>
            <a:endParaRPr lang="en-US" sz="1750" dirty="0"/>
          </a:p>
        </p:txBody>
      </p:sp>
      <p:sp>
        <p:nvSpPr>
          <p:cNvPr id="11" name="TextBox 10">
            <a:extLst>
              <a:ext uri="{FF2B5EF4-FFF2-40B4-BE49-F238E27FC236}">
                <a16:creationId xmlns:a16="http://schemas.microsoft.com/office/drawing/2014/main" id="{BAA3D765-0BC2-934E-0204-7AB53C16CC45}"/>
              </a:ext>
            </a:extLst>
          </p:cNvPr>
          <p:cNvSpPr txBox="1"/>
          <p:nvPr/>
        </p:nvSpPr>
        <p:spPr>
          <a:xfrm>
            <a:off x="2273975" y="217467"/>
            <a:ext cx="10494666" cy="954107"/>
          </a:xfrm>
          <a:prstGeom prst="rect">
            <a:avLst/>
          </a:prstGeom>
          <a:noFill/>
        </p:spPr>
        <p:txBody>
          <a:bodyPr wrap="square" rtlCol="0">
            <a:spAutoFit/>
          </a:bodyPr>
          <a:lstStyle/>
          <a:p>
            <a:r>
              <a:rPr lang="en-US" sz="2800" b="0" i="0" dirty="0">
                <a:solidFill>
                  <a:schemeClr val="bg1"/>
                </a:solidFill>
                <a:effectLst/>
                <a:latin typeface="Inter"/>
              </a:rPr>
              <a:t>Which countries have the highest number of gold medals?</a:t>
            </a:r>
          </a:p>
          <a:p>
            <a:pPr algn="l"/>
            <a:endParaRPr lang="en-US" sz="2800" b="1" i="0" dirty="0">
              <a:solidFill>
                <a:schemeClr val="bg1"/>
              </a:solidFill>
              <a:effectLst/>
              <a:latin typeface="Inter"/>
            </a:endParaRPr>
          </a:p>
        </p:txBody>
      </p:sp>
      <p:sp>
        <p:nvSpPr>
          <p:cNvPr id="14" name="TextBox 13">
            <a:extLst>
              <a:ext uri="{FF2B5EF4-FFF2-40B4-BE49-F238E27FC236}">
                <a16:creationId xmlns:a16="http://schemas.microsoft.com/office/drawing/2014/main" id="{1169096C-EBCF-B7D7-D6B3-CD5C97E29D89}"/>
              </a:ext>
            </a:extLst>
          </p:cNvPr>
          <p:cNvSpPr txBox="1"/>
          <p:nvPr/>
        </p:nvSpPr>
        <p:spPr>
          <a:xfrm>
            <a:off x="9032996" y="1511736"/>
            <a:ext cx="5014771" cy="1815882"/>
          </a:xfrm>
          <a:prstGeom prst="rect">
            <a:avLst/>
          </a:prstGeom>
          <a:noFill/>
        </p:spPr>
        <p:txBody>
          <a:bodyPr wrap="square" rtlCol="0">
            <a:spAutoFit/>
          </a:bodyPr>
          <a:lstStyle/>
          <a:p>
            <a:pPr algn="l"/>
            <a:br>
              <a:rPr lang="en-US" sz="2800" dirty="0"/>
            </a:br>
            <a:r>
              <a:rPr lang="en-US" sz="2800" i="0" dirty="0">
                <a:solidFill>
                  <a:schemeClr val="bg1"/>
                </a:solidFill>
                <a:effectLst/>
                <a:latin typeface="Söhne"/>
              </a:rPr>
              <a:t>United States: The United States has won the most gold medals in the history of the  Olympics .</a:t>
            </a:r>
            <a:endParaRPr lang="en-US" sz="2800" i="0" dirty="0">
              <a:solidFill>
                <a:schemeClr val="bg1"/>
              </a:solidFill>
              <a:effectLst/>
              <a:latin typeface="Inter"/>
            </a:endParaRPr>
          </a:p>
        </p:txBody>
      </p:sp>
      <p:pic>
        <p:nvPicPr>
          <p:cNvPr id="8" name="Picture 7">
            <a:extLst>
              <a:ext uri="{FF2B5EF4-FFF2-40B4-BE49-F238E27FC236}">
                <a16:creationId xmlns:a16="http://schemas.microsoft.com/office/drawing/2014/main" id="{66D7E5E7-5498-12E4-2632-2DC12572183A}"/>
              </a:ext>
            </a:extLst>
          </p:cNvPr>
          <p:cNvPicPr>
            <a:picLocks noChangeAspect="1"/>
          </p:cNvPicPr>
          <p:nvPr/>
        </p:nvPicPr>
        <p:blipFill>
          <a:blip r:embed="rId4"/>
          <a:stretch>
            <a:fillRect/>
          </a:stretch>
        </p:blipFill>
        <p:spPr>
          <a:xfrm>
            <a:off x="2820245" y="1962626"/>
            <a:ext cx="4275190" cy="2042923"/>
          </a:xfrm>
          <a:prstGeom prst="rect">
            <a:avLst/>
          </a:prstGeom>
        </p:spPr>
      </p:pic>
    </p:spTree>
    <p:extLst>
      <p:ext uri="{BB962C8B-B14F-4D97-AF65-F5344CB8AC3E}">
        <p14:creationId xmlns:p14="http://schemas.microsoft.com/office/powerpoint/2010/main" val="2839161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84332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1392555"/>
            <a:ext cx="7056120" cy="694373"/>
          </a:xfrm>
          <a:prstGeom prst="rect">
            <a:avLst/>
          </a:prstGeom>
          <a:noFill/>
          <a:ln/>
        </p:spPr>
        <p:txBody>
          <a:bodyPr wrap="none" rtlCol="0" anchor="t"/>
          <a:lstStyle/>
          <a:p>
            <a:pPr marL="0" indent="0">
              <a:lnSpc>
                <a:spcPts val="5468"/>
              </a:lnSpc>
              <a:buNone/>
            </a:pPr>
            <a:endParaRPr lang="en-US" sz="4374" dirty="0"/>
          </a:p>
        </p:txBody>
      </p:sp>
      <p:sp>
        <p:nvSpPr>
          <p:cNvPr id="7" name="Text 3"/>
          <p:cNvSpPr/>
          <p:nvPr/>
        </p:nvSpPr>
        <p:spPr>
          <a:xfrm>
            <a:off x="2037993" y="5415201"/>
            <a:ext cx="3295888" cy="1421606"/>
          </a:xfrm>
          <a:prstGeom prst="rect">
            <a:avLst/>
          </a:prstGeom>
          <a:noFill/>
          <a:ln/>
        </p:spPr>
        <p:txBody>
          <a:bodyPr wrap="square" rtlCol="0" anchor="t"/>
          <a:lstStyle/>
          <a:p>
            <a:pPr marL="0" indent="0" algn="l">
              <a:lnSpc>
                <a:spcPts val="2799"/>
              </a:lnSpc>
              <a:buNone/>
            </a:pPr>
            <a:endParaRPr lang="en-US" sz="1750" dirty="0"/>
          </a:p>
        </p:txBody>
      </p:sp>
      <p:sp>
        <p:nvSpPr>
          <p:cNvPr id="9" name="Text 4"/>
          <p:cNvSpPr/>
          <p:nvPr/>
        </p:nvSpPr>
        <p:spPr>
          <a:xfrm>
            <a:off x="5667137" y="4845963"/>
            <a:ext cx="2221944" cy="347186"/>
          </a:xfrm>
          <a:prstGeom prst="rect">
            <a:avLst/>
          </a:prstGeom>
          <a:noFill/>
          <a:ln/>
        </p:spPr>
        <p:txBody>
          <a:bodyPr wrap="none" rtlCol="0" anchor="t"/>
          <a:lstStyle/>
          <a:p>
            <a:pPr marL="0" indent="0" algn="l">
              <a:lnSpc>
                <a:spcPts val="2734"/>
              </a:lnSpc>
              <a:buNone/>
            </a:pPr>
            <a:endParaRPr lang="en-US" sz="2187" dirty="0"/>
          </a:p>
        </p:txBody>
      </p:sp>
      <p:sp>
        <p:nvSpPr>
          <p:cNvPr id="10" name="Text 5"/>
          <p:cNvSpPr/>
          <p:nvPr/>
        </p:nvSpPr>
        <p:spPr>
          <a:xfrm>
            <a:off x="5667137" y="5415320"/>
            <a:ext cx="3296007" cy="1066205"/>
          </a:xfrm>
          <a:prstGeom prst="rect">
            <a:avLst/>
          </a:prstGeom>
          <a:noFill/>
          <a:ln/>
        </p:spPr>
        <p:txBody>
          <a:bodyPr wrap="square" rtlCol="0" anchor="t"/>
          <a:lstStyle/>
          <a:p>
            <a:pPr marL="0" indent="0" algn="l">
              <a:lnSpc>
                <a:spcPts val="2799"/>
              </a:lnSpc>
              <a:buNone/>
            </a:pPr>
            <a:endParaRPr lang="en-US" sz="1750" dirty="0"/>
          </a:p>
        </p:txBody>
      </p:sp>
      <p:sp>
        <p:nvSpPr>
          <p:cNvPr id="12" name="Text 6"/>
          <p:cNvSpPr/>
          <p:nvPr/>
        </p:nvSpPr>
        <p:spPr>
          <a:xfrm>
            <a:off x="9296400" y="4845963"/>
            <a:ext cx="2613660" cy="347186"/>
          </a:xfrm>
          <a:prstGeom prst="rect">
            <a:avLst/>
          </a:prstGeom>
          <a:noFill/>
          <a:ln/>
        </p:spPr>
        <p:txBody>
          <a:bodyPr wrap="none" rtlCol="0" anchor="t"/>
          <a:lstStyle/>
          <a:p>
            <a:pPr marL="0" indent="0" algn="l">
              <a:lnSpc>
                <a:spcPts val="2734"/>
              </a:lnSpc>
              <a:buNone/>
            </a:pPr>
            <a:endParaRPr lang="en-US" sz="2187" dirty="0"/>
          </a:p>
        </p:txBody>
      </p:sp>
      <p:sp>
        <p:nvSpPr>
          <p:cNvPr id="13" name="Text 7"/>
          <p:cNvSpPr/>
          <p:nvPr/>
        </p:nvSpPr>
        <p:spPr>
          <a:xfrm>
            <a:off x="9296400" y="5415320"/>
            <a:ext cx="3296007" cy="1421606"/>
          </a:xfrm>
          <a:prstGeom prst="rect">
            <a:avLst/>
          </a:prstGeom>
          <a:noFill/>
          <a:ln/>
        </p:spPr>
        <p:txBody>
          <a:bodyPr wrap="square" rtlCol="0" anchor="t"/>
          <a:lstStyle/>
          <a:p>
            <a:pPr marL="0" indent="0" algn="l">
              <a:lnSpc>
                <a:spcPts val="2799"/>
              </a:lnSpc>
              <a:buNone/>
            </a:pPr>
            <a:endParaRPr lang="en-US" sz="1750" dirty="0"/>
          </a:p>
        </p:txBody>
      </p:sp>
      <p:sp>
        <p:nvSpPr>
          <p:cNvPr id="17" name="TextBox 16">
            <a:extLst>
              <a:ext uri="{FF2B5EF4-FFF2-40B4-BE49-F238E27FC236}">
                <a16:creationId xmlns:a16="http://schemas.microsoft.com/office/drawing/2014/main" id="{DBC4BBA7-BD95-31BB-1946-7C2BDE6AFDB4}"/>
              </a:ext>
            </a:extLst>
          </p:cNvPr>
          <p:cNvSpPr txBox="1"/>
          <p:nvPr/>
        </p:nvSpPr>
        <p:spPr>
          <a:xfrm>
            <a:off x="2380585" y="3293776"/>
            <a:ext cx="5067704" cy="2308324"/>
          </a:xfrm>
          <a:prstGeom prst="rect">
            <a:avLst/>
          </a:prstGeom>
          <a:noFill/>
        </p:spPr>
        <p:txBody>
          <a:bodyPr wrap="square" rtlCol="0">
            <a:spAutoFit/>
          </a:bodyPr>
          <a:lstStyle/>
          <a:p>
            <a:r>
              <a:rPr lang="en-IN" sz="5400" b="1" i="1" dirty="0">
                <a:solidFill>
                  <a:schemeClr val="bg1"/>
                </a:solidFill>
              </a:rPr>
              <a:t>POWER BI REPORT</a:t>
            </a:r>
          </a:p>
          <a:p>
            <a:endParaRPr lang="en-IN" sz="3600" b="1" i="1" dirty="0">
              <a:solidFill>
                <a:schemeClr val="bg1"/>
              </a:solidFill>
            </a:endParaRPr>
          </a:p>
        </p:txBody>
      </p:sp>
      <p:pic>
        <p:nvPicPr>
          <p:cNvPr id="8" name="Picture 7">
            <a:extLst>
              <a:ext uri="{FF2B5EF4-FFF2-40B4-BE49-F238E27FC236}">
                <a16:creationId xmlns:a16="http://schemas.microsoft.com/office/drawing/2014/main" id="{A9176922-B5C5-05F7-BB67-E56A669D049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164830" y="1604725"/>
            <a:ext cx="4876800" cy="4876800"/>
          </a:xfrm>
          <a:prstGeom prst="rect">
            <a:avLst/>
          </a:prstGeom>
        </p:spPr>
      </p:pic>
    </p:spTree>
    <p:extLst>
      <p:ext uri="{BB962C8B-B14F-4D97-AF65-F5344CB8AC3E}">
        <p14:creationId xmlns:p14="http://schemas.microsoft.com/office/powerpoint/2010/main" val="24291045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4594"/>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1962626"/>
            <a:ext cx="6995160" cy="694373"/>
          </a:xfrm>
          <a:prstGeom prst="rect">
            <a:avLst/>
          </a:prstGeom>
          <a:noFill/>
          <a:ln/>
        </p:spPr>
        <p:txBody>
          <a:bodyPr wrap="none" rtlCol="0" anchor="t"/>
          <a:lstStyle/>
          <a:p>
            <a:pPr marL="0" indent="0">
              <a:lnSpc>
                <a:spcPts val="5468"/>
              </a:lnSpc>
              <a:buNone/>
            </a:pPr>
            <a:endParaRPr lang="en-US" sz="4374" dirty="0"/>
          </a:p>
        </p:txBody>
      </p:sp>
      <p:sp>
        <p:nvSpPr>
          <p:cNvPr id="6" name="Text 3"/>
          <p:cNvSpPr/>
          <p:nvPr/>
        </p:nvSpPr>
        <p:spPr>
          <a:xfrm>
            <a:off x="2273975"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7" name="Text 4"/>
          <p:cNvSpPr/>
          <p:nvPr/>
        </p:nvSpPr>
        <p:spPr>
          <a:xfrm>
            <a:off x="2273975" y="3906679"/>
            <a:ext cx="2898100" cy="1421606"/>
          </a:xfrm>
          <a:prstGeom prst="rect">
            <a:avLst/>
          </a:prstGeom>
          <a:noFill/>
          <a:ln/>
        </p:spPr>
        <p:txBody>
          <a:bodyPr wrap="square" rtlCol="0" anchor="t"/>
          <a:lstStyle/>
          <a:p>
            <a:pPr marL="0" indent="0">
              <a:lnSpc>
                <a:spcPts val="2799"/>
              </a:lnSpc>
              <a:buNone/>
            </a:pPr>
            <a:endParaRPr lang="en-US" sz="1750" dirty="0"/>
          </a:p>
        </p:txBody>
      </p:sp>
      <p:sp>
        <p:nvSpPr>
          <p:cNvPr id="9" name="Text 6"/>
          <p:cNvSpPr/>
          <p:nvPr/>
        </p:nvSpPr>
        <p:spPr>
          <a:xfrm>
            <a:off x="5866209" y="3337322"/>
            <a:ext cx="2898100" cy="694373"/>
          </a:xfrm>
          <a:prstGeom prst="rect">
            <a:avLst/>
          </a:prstGeom>
          <a:noFill/>
          <a:ln/>
        </p:spPr>
        <p:txBody>
          <a:bodyPr wrap="square" rtlCol="0" anchor="t"/>
          <a:lstStyle/>
          <a:p>
            <a:pPr marL="0" indent="0">
              <a:lnSpc>
                <a:spcPts val="2734"/>
              </a:lnSpc>
              <a:buNone/>
            </a:pPr>
            <a:endParaRPr lang="en-US" sz="2187" dirty="0"/>
          </a:p>
        </p:txBody>
      </p:sp>
      <p:sp>
        <p:nvSpPr>
          <p:cNvPr id="10" name="Text 7"/>
          <p:cNvSpPr/>
          <p:nvPr/>
        </p:nvSpPr>
        <p:spPr>
          <a:xfrm>
            <a:off x="5866209" y="4253865"/>
            <a:ext cx="2898100" cy="1777008"/>
          </a:xfrm>
          <a:prstGeom prst="rect">
            <a:avLst/>
          </a:prstGeom>
          <a:noFill/>
          <a:ln/>
        </p:spPr>
        <p:txBody>
          <a:bodyPr wrap="square" rtlCol="0" anchor="t"/>
          <a:lstStyle/>
          <a:p>
            <a:pPr marL="0" indent="0">
              <a:lnSpc>
                <a:spcPts val="2799"/>
              </a:lnSpc>
              <a:buNone/>
            </a:pPr>
            <a:endParaRPr lang="en-US" sz="1750" dirty="0"/>
          </a:p>
        </p:txBody>
      </p:sp>
      <p:sp>
        <p:nvSpPr>
          <p:cNvPr id="12" name="Text 9"/>
          <p:cNvSpPr/>
          <p:nvPr/>
        </p:nvSpPr>
        <p:spPr>
          <a:xfrm>
            <a:off x="9458444"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13" name="Text 10"/>
          <p:cNvSpPr/>
          <p:nvPr/>
        </p:nvSpPr>
        <p:spPr>
          <a:xfrm>
            <a:off x="9458444" y="3906679"/>
            <a:ext cx="2898100"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t>
            </a:r>
            <a:endParaRPr lang="en-US" sz="1750" dirty="0"/>
          </a:p>
        </p:txBody>
      </p:sp>
      <p:sp>
        <p:nvSpPr>
          <p:cNvPr id="11" name="TextBox 10">
            <a:extLst>
              <a:ext uri="{FF2B5EF4-FFF2-40B4-BE49-F238E27FC236}">
                <a16:creationId xmlns:a16="http://schemas.microsoft.com/office/drawing/2014/main" id="{BAA3D765-0BC2-934E-0204-7AB53C16CC45}"/>
              </a:ext>
            </a:extLst>
          </p:cNvPr>
          <p:cNvSpPr txBox="1"/>
          <p:nvPr/>
        </p:nvSpPr>
        <p:spPr>
          <a:xfrm>
            <a:off x="1861878" y="235892"/>
            <a:ext cx="10494666" cy="1384995"/>
          </a:xfrm>
          <a:prstGeom prst="rect">
            <a:avLst/>
          </a:prstGeom>
          <a:noFill/>
        </p:spPr>
        <p:txBody>
          <a:bodyPr wrap="square" rtlCol="0">
            <a:spAutoFit/>
          </a:bodyPr>
          <a:lstStyle/>
          <a:p>
            <a:r>
              <a:rPr lang="en-US" sz="2800" b="1" i="0" dirty="0">
                <a:solidFill>
                  <a:schemeClr val="bg1"/>
                </a:solidFill>
                <a:effectLst/>
                <a:latin typeface="Inter"/>
              </a:rPr>
              <a:t>Which countries have the highest number of participants in the Olympics?</a:t>
            </a:r>
          </a:p>
          <a:p>
            <a:pPr algn="l"/>
            <a:endParaRPr lang="en-US" sz="2800" b="1" i="0" dirty="0">
              <a:solidFill>
                <a:schemeClr val="bg1"/>
              </a:solidFill>
              <a:effectLst/>
              <a:latin typeface="Inter"/>
            </a:endParaRPr>
          </a:p>
        </p:txBody>
      </p:sp>
      <p:sp>
        <p:nvSpPr>
          <p:cNvPr id="14" name="TextBox 13">
            <a:extLst>
              <a:ext uri="{FF2B5EF4-FFF2-40B4-BE49-F238E27FC236}">
                <a16:creationId xmlns:a16="http://schemas.microsoft.com/office/drawing/2014/main" id="{1169096C-EBCF-B7D7-D6B3-CD5C97E29D89}"/>
              </a:ext>
            </a:extLst>
          </p:cNvPr>
          <p:cNvSpPr txBox="1"/>
          <p:nvPr/>
        </p:nvSpPr>
        <p:spPr>
          <a:xfrm>
            <a:off x="6389390" y="2055138"/>
            <a:ext cx="5014771" cy="3108543"/>
          </a:xfrm>
          <a:prstGeom prst="rect">
            <a:avLst/>
          </a:prstGeom>
          <a:noFill/>
        </p:spPr>
        <p:txBody>
          <a:bodyPr wrap="square" rtlCol="0">
            <a:spAutoFit/>
          </a:bodyPr>
          <a:lstStyle/>
          <a:p>
            <a:pPr algn="l"/>
            <a:br>
              <a:rPr lang="en-US" sz="2800" dirty="0"/>
            </a:br>
            <a:r>
              <a:rPr lang="en-US" sz="2800" i="0" dirty="0">
                <a:solidFill>
                  <a:schemeClr val="bg1"/>
                </a:solidFill>
                <a:effectLst/>
                <a:latin typeface="Söhne"/>
              </a:rPr>
              <a:t>United States: The United States has consistently fielded one of the largest and most competitive Olympic delegations, participating in a wide range of sports and events</a:t>
            </a:r>
            <a:endParaRPr lang="en-US" sz="2800" i="0" dirty="0">
              <a:solidFill>
                <a:schemeClr val="bg1"/>
              </a:solidFill>
              <a:effectLst/>
              <a:latin typeface="Inter"/>
            </a:endParaRPr>
          </a:p>
        </p:txBody>
      </p:sp>
      <p:pic>
        <p:nvPicPr>
          <p:cNvPr id="15" name="Picture 14">
            <a:extLst>
              <a:ext uri="{FF2B5EF4-FFF2-40B4-BE49-F238E27FC236}">
                <a16:creationId xmlns:a16="http://schemas.microsoft.com/office/drawing/2014/main" id="{9D2115C5-74C4-36E7-E14F-989F839898FB}"/>
              </a:ext>
            </a:extLst>
          </p:cNvPr>
          <p:cNvPicPr>
            <a:picLocks noChangeAspect="1"/>
          </p:cNvPicPr>
          <p:nvPr/>
        </p:nvPicPr>
        <p:blipFill>
          <a:blip r:embed="rId4"/>
          <a:stretch>
            <a:fillRect/>
          </a:stretch>
        </p:blipFill>
        <p:spPr>
          <a:xfrm>
            <a:off x="664319" y="2542581"/>
            <a:ext cx="4351397" cy="1711284"/>
          </a:xfrm>
          <a:prstGeom prst="rect">
            <a:avLst/>
          </a:prstGeom>
        </p:spPr>
      </p:pic>
    </p:spTree>
    <p:extLst>
      <p:ext uri="{BB962C8B-B14F-4D97-AF65-F5344CB8AC3E}">
        <p14:creationId xmlns:p14="http://schemas.microsoft.com/office/powerpoint/2010/main" val="9616021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84332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1392555"/>
            <a:ext cx="7056120" cy="694373"/>
          </a:xfrm>
          <a:prstGeom prst="rect">
            <a:avLst/>
          </a:prstGeom>
          <a:noFill/>
          <a:ln/>
        </p:spPr>
        <p:txBody>
          <a:bodyPr wrap="none" rtlCol="0" anchor="t"/>
          <a:lstStyle/>
          <a:p>
            <a:pPr marL="0" indent="0">
              <a:lnSpc>
                <a:spcPts val="5468"/>
              </a:lnSpc>
              <a:buNone/>
            </a:pPr>
            <a:endParaRPr lang="en-US" sz="4374" dirty="0"/>
          </a:p>
        </p:txBody>
      </p:sp>
      <p:sp>
        <p:nvSpPr>
          <p:cNvPr id="7" name="Text 3"/>
          <p:cNvSpPr/>
          <p:nvPr/>
        </p:nvSpPr>
        <p:spPr>
          <a:xfrm>
            <a:off x="2037993" y="5415201"/>
            <a:ext cx="3295888" cy="1421606"/>
          </a:xfrm>
          <a:prstGeom prst="rect">
            <a:avLst/>
          </a:prstGeom>
          <a:noFill/>
          <a:ln/>
        </p:spPr>
        <p:txBody>
          <a:bodyPr wrap="square" rtlCol="0" anchor="t"/>
          <a:lstStyle/>
          <a:p>
            <a:pPr marL="0" indent="0" algn="l">
              <a:lnSpc>
                <a:spcPts val="2799"/>
              </a:lnSpc>
              <a:buNone/>
            </a:pPr>
            <a:endParaRPr lang="en-US" sz="1750" dirty="0"/>
          </a:p>
        </p:txBody>
      </p:sp>
      <p:sp>
        <p:nvSpPr>
          <p:cNvPr id="9" name="Text 4"/>
          <p:cNvSpPr/>
          <p:nvPr/>
        </p:nvSpPr>
        <p:spPr>
          <a:xfrm>
            <a:off x="5667137" y="4845963"/>
            <a:ext cx="2221944" cy="347186"/>
          </a:xfrm>
          <a:prstGeom prst="rect">
            <a:avLst/>
          </a:prstGeom>
          <a:noFill/>
          <a:ln/>
        </p:spPr>
        <p:txBody>
          <a:bodyPr wrap="none" rtlCol="0" anchor="t"/>
          <a:lstStyle/>
          <a:p>
            <a:pPr marL="0" indent="0" algn="l">
              <a:lnSpc>
                <a:spcPts val="2734"/>
              </a:lnSpc>
              <a:buNone/>
            </a:pPr>
            <a:endParaRPr lang="en-US" sz="2187" dirty="0"/>
          </a:p>
        </p:txBody>
      </p:sp>
      <p:sp>
        <p:nvSpPr>
          <p:cNvPr id="10" name="Text 5"/>
          <p:cNvSpPr/>
          <p:nvPr/>
        </p:nvSpPr>
        <p:spPr>
          <a:xfrm>
            <a:off x="5667137" y="5415320"/>
            <a:ext cx="3296007" cy="1066205"/>
          </a:xfrm>
          <a:prstGeom prst="rect">
            <a:avLst/>
          </a:prstGeom>
          <a:noFill/>
          <a:ln/>
        </p:spPr>
        <p:txBody>
          <a:bodyPr wrap="square" rtlCol="0" anchor="t"/>
          <a:lstStyle/>
          <a:p>
            <a:pPr marL="0" indent="0" algn="l">
              <a:lnSpc>
                <a:spcPts val="2799"/>
              </a:lnSpc>
              <a:buNone/>
            </a:pPr>
            <a:endParaRPr lang="en-US" sz="1750" dirty="0"/>
          </a:p>
        </p:txBody>
      </p:sp>
      <p:sp>
        <p:nvSpPr>
          <p:cNvPr id="12" name="Text 6"/>
          <p:cNvSpPr/>
          <p:nvPr/>
        </p:nvSpPr>
        <p:spPr>
          <a:xfrm>
            <a:off x="9296400" y="4845963"/>
            <a:ext cx="2613660" cy="347186"/>
          </a:xfrm>
          <a:prstGeom prst="rect">
            <a:avLst/>
          </a:prstGeom>
          <a:noFill/>
          <a:ln/>
        </p:spPr>
        <p:txBody>
          <a:bodyPr wrap="none" rtlCol="0" anchor="t"/>
          <a:lstStyle/>
          <a:p>
            <a:pPr marL="0" indent="0" algn="l">
              <a:lnSpc>
                <a:spcPts val="2734"/>
              </a:lnSpc>
              <a:buNone/>
            </a:pPr>
            <a:endParaRPr lang="en-US" sz="2187" dirty="0"/>
          </a:p>
        </p:txBody>
      </p:sp>
      <p:sp>
        <p:nvSpPr>
          <p:cNvPr id="13" name="Text 7"/>
          <p:cNvSpPr/>
          <p:nvPr/>
        </p:nvSpPr>
        <p:spPr>
          <a:xfrm>
            <a:off x="9296400" y="5415320"/>
            <a:ext cx="3296007" cy="1421606"/>
          </a:xfrm>
          <a:prstGeom prst="rect">
            <a:avLst/>
          </a:prstGeom>
          <a:noFill/>
          <a:ln/>
        </p:spPr>
        <p:txBody>
          <a:bodyPr wrap="square" rtlCol="0" anchor="t"/>
          <a:lstStyle/>
          <a:p>
            <a:pPr marL="0" indent="0" algn="l">
              <a:lnSpc>
                <a:spcPts val="2799"/>
              </a:lnSpc>
              <a:buNone/>
            </a:pPr>
            <a:endParaRPr lang="en-US" sz="1750" dirty="0"/>
          </a:p>
        </p:txBody>
      </p:sp>
      <p:sp>
        <p:nvSpPr>
          <p:cNvPr id="17" name="TextBox 16">
            <a:extLst>
              <a:ext uri="{FF2B5EF4-FFF2-40B4-BE49-F238E27FC236}">
                <a16:creationId xmlns:a16="http://schemas.microsoft.com/office/drawing/2014/main" id="{DBC4BBA7-BD95-31BB-1946-7C2BDE6AFDB4}"/>
              </a:ext>
            </a:extLst>
          </p:cNvPr>
          <p:cNvSpPr txBox="1"/>
          <p:nvPr/>
        </p:nvSpPr>
        <p:spPr>
          <a:xfrm>
            <a:off x="1466185" y="3293776"/>
            <a:ext cx="5067704" cy="1477328"/>
          </a:xfrm>
          <a:prstGeom prst="rect">
            <a:avLst/>
          </a:prstGeom>
          <a:noFill/>
        </p:spPr>
        <p:txBody>
          <a:bodyPr wrap="square" rtlCol="0">
            <a:spAutoFit/>
          </a:bodyPr>
          <a:lstStyle/>
          <a:p>
            <a:r>
              <a:rPr lang="en-IN" sz="5400" b="1" i="1" dirty="0">
                <a:solidFill>
                  <a:schemeClr val="bg1"/>
                </a:solidFill>
              </a:rPr>
              <a:t>EDA ANALYSIS</a:t>
            </a:r>
          </a:p>
          <a:p>
            <a:endParaRPr lang="en-IN" sz="3600" b="1" i="1" dirty="0">
              <a:solidFill>
                <a:schemeClr val="bg1"/>
              </a:solidFill>
            </a:endParaRPr>
          </a:p>
        </p:txBody>
      </p:sp>
      <p:pic>
        <p:nvPicPr>
          <p:cNvPr id="6" name="Picture 5">
            <a:extLst>
              <a:ext uri="{FF2B5EF4-FFF2-40B4-BE49-F238E27FC236}">
                <a16:creationId xmlns:a16="http://schemas.microsoft.com/office/drawing/2014/main" id="{3A947CD8-6846-7698-975B-FE7C3F8A3B9D}"/>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970495" y="1748075"/>
            <a:ext cx="8358692" cy="5267325"/>
          </a:xfrm>
          <a:prstGeom prst="rect">
            <a:avLst/>
          </a:prstGeom>
        </p:spPr>
      </p:pic>
    </p:spTree>
    <p:extLst>
      <p:ext uri="{BB962C8B-B14F-4D97-AF65-F5344CB8AC3E}">
        <p14:creationId xmlns:p14="http://schemas.microsoft.com/office/powerpoint/2010/main" val="25274654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82412"/>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1962626"/>
            <a:ext cx="6995160" cy="694373"/>
          </a:xfrm>
          <a:prstGeom prst="rect">
            <a:avLst/>
          </a:prstGeom>
          <a:noFill/>
          <a:ln/>
        </p:spPr>
        <p:txBody>
          <a:bodyPr wrap="none" rtlCol="0" anchor="t"/>
          <a:lstStyle/>
          <a:p>
            <a:pPr marL="0" indent="0">
              <a:lnSpc>
                <a:spcPts val="5468"/>
              </a:lnSpc>
              <a:buNone/>
            </a:pPr>
            <a:endParaRPr lang="en-US" sz="4374" dirty="0"/>
          </a:p>
        </p:txBody>
      </p:sp>
      <p:sp>
        <p:nvSpPr>
          <p:cNvPr id="6" name="Text 3"/>
          <p:cNvSpPr/>
          <p:nvPr/>
        </p:nvSpPr>
        <p:spPr>
          <a:xfrm>
            <a:off x="2273975"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7" name="Text 4"/>
          <p:cNvSpPr/>
          <p:nvPr/>
        </p:nvSpPr>
        <p:spPr>
          <a:xfrm>
            <a:off x="2273975" y="3906679"/>
            <a:ext cx="2898100" cy="1421606"/>
          </a:xfrm>
          <a:prstGeom prst="rect">
            <a:avLst/>
          </a:prstGeom>
          <a:noFill/>
          <a:ln/>
        </p:spPr>
        <p:txBody>
          <a:bodyPr wrap="square" rtlCol="0" anchor="t"/>
          <a:lstStyle/>
          <a:p>
            <a:pPr marL="0" indent="0">
              <a:lnSpc>
                <a:spcPts val="2799"/>
              </a:lnSpc>
              <a:buNone/>
            </a:pPr>
            <a:endParaRPr lang="en-US" sz="1750" dirty="0"/>
          </a:p>
        </p:txBody>
      </p:sp>
      <p:sp>
        <p:nvSpPr>
          <p:cNvPr id="9" name="Text 6"/>
          <p:cNvSpPr/>
          <p:nvPr/>
        </p:nvSpPr>
        <p:spPr>
          <a:xfrm>
            <a:off x="5866209" y="3337322"/>
            <a:ext cx="2898100" cy="694373"/>
          </a:xfrm>
          <a:prstGeom prst="rect">
            <a:avLst/>
          </a:prstGeom>
          <a:noFill/>
          <a:ln/>
        </p:spPr>
        <p:txBody>
          <a:bodyPr wrap="square" rtlCol="0" anchor="t"/>
          <a:lstStyle/>
          <a:p>
            <a:pPr marL="0" indent="0">
              <a:lnSpc>
                <a:spcPts val="2734"/>
              </a:lnSpc>
              <a:buNone/>
            </a:pPr>
            <a:endParaRPr lang="en-US" sz="2187" dirty="0"/>
          </a:p>
        </p:txBody>
      </p:sp>
      <p:sp>
        <p:nvSpPr>
          <p:cNvPr id="10" name="Text 7"/>
          <p:cNvSpPr/>
          <p:nvPr/>
        </p:nvSpPr>
        <p:spPr>
          <a:xfrm>
            <a:off x="5866209" y="4253865"/>
            <a:ext cx="2898100" cy="1777008"/>
          </a:xfrm>
          <a:prstGeom prst="rect">
            <a:avLst/>
          </a:prstGeom>
          <a:noFill/>
          <a:ln/>
        </p:spPr>
        <p:txBody>
          <a:bodyPr wrap="square" rtlCol="0" anchor="t"/>
          <a:lstStyle/>
          <a:p>
            <a:pPr marL="0" indent="0">
              <a:lnSpc>
                <a:spcPts val="2799"/>
              </a:lnSpc>
              <a:buNone/>
            </a:pPr>
            <a:endParaRPr lang="en-US" sz="1750" dirty="0"/>
          </a:p>
        </p:txBody>
      </p:sp>
      <p:sp>
        <p:nvSpPr>
          <p:cNvPr id="12" name="Text 9"/>
          <p:cNvSpPr/>
          <p:nvPr/>
        </p:nvSpPr>
        <p:spPr>
          <a:xfrm>
            <a:off x="9458444"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13" name="Text 10"/>
          <p:cNvSpPr/>
          <p:nvPr/>
        </p:nvSpPr>
        <p:spPr>
          <a:xfrm>
            <a:off x="9458444" y="3906679"/>
            <a:ext cx="2898100"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t>
            </a:r>
            <a:endParaRPr lang="en-US" sz="1750" dirty="0"/>
          </a:p>
        </p:txBody>
      </p:sp>
      <p:sp>
        <p:nvSpPr>
          <p:cNvPr id="11" name="TextBox 10">
            <a:extLst>
              <a:ext uri="{FF2B5EF4-FFF2-40B4-BE49-F238E27FC236}">
                <a16:creationId xmlns:a16="http://schemas.microsoft.com/office/drawing/2014/main" id="{BAA3D765-0BC2-934E-0204-7AB53C16CC45}"/>
              </a:ext>
            </a:extLst>
          </p:cNvPr>
          <p:cNvSpPr txBox="1"/>
          <p:nvPr/>
        </p:nvSpPr>
        <p:spPr>
          <a:xfrm>
            <a:off x="2421275" y="314355"/>
            <a:ext cx="10494666" cy="954107"/>
          </a:xfrm>
          <a:prstGeom prst="rect">
            <a:avLst/>
          </a:prstGeom>
          <a:noFill/>
        </p:spPr>
        <p:txBody>
          <a:bodyPr wrap="square" rtlCol="0">
            <a:spAutoFit/>
          </a:bodyPr>
          <a:lstStyle/>
          <a:p>
            <a:pPr algn="l"/>
            <a:r>
              <a:rPr lang="en-US" sz="2800" b="1" i="0" dirty="0">
                <a:solidFill>
                  <a:schemeClr val="bg1"/>
                </a:solidFill>
                <a:effectLst/>
                <a:latin typeface="Inter"/>
              </a:rPr>
              <a:t>Are there any trends or patterns in the frequency of hosting Olympic Games?</a:t>
            </a:r>
          </a:p>
        </p:txBody>
      </p:sp>
      <p:sp>
        <p:nvSpPr>
          <p:cNvPr id="14" name="TextBox 13">
            <a:extLst>
              <a:ext uri="{FF2B5EF4-FFF2-40B4-BE49-F238E27FC236}">
                <a16:creationId xmlns:a16="http://schemas.microsoft.com/office/drawing/2014/main" id="{1169096C-EBCF-B7D7-D6B3-CD5C97E29D89}"/>
              </a:ext>
            </a:extLst>
          </p:cNvPr>
          <p:cNvSpPr txBox="1"/>
          <p:nvPr/>
        </p:nvSpPr>
        <p:spPr>
          <a:xfrm>
            <a:off x="10134599" y="1834465"/>
            <a:ext cx="3913168" cy="3170099"/>
          </a:xfrm>
          <a:prstGeom prst="rect">
            <a:avLst/>
          </a:prstGeom>
          <a:noFill/>
        </p:spPr>
        <p:txBody>
          <a:bodyPr wrap="square" rtlCol="0">
            <a:spAutoFit/>
          </a:bodyPr>
          <a:lstStyle/>
          <a:p>
            <a:pPr algn="l"/>
            <a:br>
              <a:rPr lang="en-US" sz="2000" b="1" dirty="0">
                <a:solidFill>
                  <a:schemeClr val="bg1"/>
                </a:solidFill>
              </a:rPr>
            </a:br>
            <a:r>
              <a:rPr lang="en-US" sz="2000" b="1" i="0" dirty="0">
                <a:solidFill>
                  <a:schemeClr val="bg1"/>
                </a:solidFill>
                <a:effectLst/>
                <a:latin typeface="Söhne"/>
              </a:rPr>
              <a:t>Early Concentration in Europe: In the early years of the modern Olympics (late 19th and early 20th centuries), the Games were primarily hosted in European cities. This concentration was due in part to the Olympic Movement's European origins and the limited global participation at the time</a:t>
            </a:r>
            <a:endParaRPr lang="en-US" sz="2000" b="1" i="0" dirty="0">
              <a:solidFill>
                <a:schemeClr val="bg1"/>
              </a:solidFill>
              <a:effectLst/>
              <a:latin typeface="Inter"/>
            </a:endParaRPr>
          </a:p>
        </p:txBody>
      </p:sp>
      <p:pic>
        <p:nvPicPr>
          <p:cNvPr id="8" name="Picture 7">
            <a:extLst>
              <a:ext uri="{FF2B5EF4-FFF2-40B4-BE49-F238E27FC236}">
                <a16:creationId xmlns:a16="http://schemas.microsoft.com/office/drawing/2014/main" id="{339A9ED1-FC08-5566-BA57-264C076C472C}"/>
              </a:ext>
            </a:extLst>
          </p:cNvPr>
          <p:cNvPicPr>
            <a:picLocks noChangeAspect="1"/>
          </p:cNvPicPr>
          <p:nvPr/>
        </p:nvPicPr>
        <p:blipFill>
          <a:blip r:embed="rId4"/>
          <a:stretch>
            <a:fillRect/>
          </a:stretch>
        </p:blipFill>
        <p:spPr>
          <a:xfrm>
            <a:off x="-11483" y="1678082"/>
            <a:ext cx="9906859" cy="5151566"/>
          </a:xfrm>
          <a:prstGeom prst="rect">
            <a:avLst/>
          </a:prstGeom>
        </p:spPr>
      </p:pic>
    </p:spTree>
    <p:extLst>
      <p:ext uri="{BB962C8B-B14F-4D97-AF65-F5344CB8AC3E}">
        <p14:creationId xmlns:p14="http://schemas.microsoft.com/office/powerpoint/2010/main" val="26902230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4617" y="-83105"/>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1962626"/>
            <a:ext cx="6995160" cy="694373"/>
          </a:xfrm>
          <a:prstGeom prst="rect">
            <a:avLst/>
          </a:prstGeom>
          <a:noFill/>
          <a:ln/>
        </p:spPr>
        <p:txBody>
          <a:bodyPr wrap="none" rtlCol="0" anchor="t"/>
          <a:lstStyle/>
          <a:p>
            <a:pPr marL="0" indent="0">
              <a:lnSpc>
                <a:spcPts val="5468"/>
              </a:lnSpc>
              <a:buNone/>
            </a:pPr>
            <a:endParaRPr lang="en-US" sz="4374" dirty="0"/>
          </a:p>
        </p:txBody>
      </p:sp>
      <p:sp>
        <p:nvSpPr>
          <p:cNvPr id="6" name="Text 3"/>
          <p:cNvSpPr/>
          <p:nvPr/>
        </p:nvSpPr>
        <p:spPr>
          <a:xfrm>
            <a:off x="2273975"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7" name="Text 4"/>
          <p:cNvSpPr/>
          <p:nvPr/>
        </p:nvSpPr>
        <p:spPr>
          <a:xfrm>
            <a:off x="2273975" y="3906679"/>
            <a:ext cx="2898100" cy="1421606"/>
          </a:xfrm>
          <a:prstGeom prst="rect">
            <a:avLst/>
          </a:prstGeom>
          <a:noFill/>
          <a:ln/>
        </p:spPr>
        <p:txBody>
          <a:bodyPr wrap="square" rtlCol="0" anchor="t"/>
          <a:lstStyle/>
          <a:p>
            <a:pPr marL="0" indent="0">
              <a:lnSpc>
                <a:spcPts val="2799"/>
              </a:lnSpc>
              <a:buNone/>
            </a:pPr>
            <a:endParaRPr lang="en-US" sz="1750" dirty="0"/>
          </a:p>
        </p:txBody>
      </p:sp>
      <p:sp>
        <p:nvSpPr>
          <p:cNvPr id="9" name="Text 6"/>
          <p:cNvSpPr/>
          <p:nvPr/>
        </p:nvSpPr>
        <p:spPr>
          <a:xfrm>
            <a:off x="5866209" y="3337322"/>
            <a:ext cx="2898100" cy="694373"/>
          </a:xfrm>
          <a:prstGeom prst="rect">
            <a:avLst/>
          </a:prstGeom>
          <a:noFill/>
          <a:ln/>
        </p:spPr>
        <p:txBody>
          <a:bodyPr wrap="square" rtlCol="0" anchor="t"/>
          <a:lstStyle/>
          <a:p>
            <a:pPr marL="0" indent="0">
              <a:lnSpc>
                <a:spcPts val="2734"/>
              </a:lnSpc>
              <a:buNone/>
            </a:pPr>
            <a:endParaRPr lang="en-US" sz="2187" dirty="0"/>
          </a:p>
        </p:txBody>
      </p:sp>
      <p:sp>
        <p:nvSpPr>
          <p:cNvPr id="10" name="Text 7"/>
          <p:cNvSpPr/>
          <p:nvPr/>
        </p:nvSpPr>
        <p:spPr>
          <a:xfrm>
            <a:off x="5866209" y="4253865"/>
            <a:ext cx="2898100" cy="1777008"/>
          </a:xfrm>
          <a:prstGeom prst="rect">
            <a:avLst/>
          </a:prstGeom>
          <a:noFill/>
          <a:ln/>
        </p:spPr>
        <p:txBody>
          <a:bodyPr wrap="square" rtlCol="0" anchor="t"/>
          <a:lstStyle/>
          <a:p>
            <a:pPr marL="0" indent="0">
              <a:lnSpc>
                <a:spcPts val="2799"/>
              </a:lnSpc>
              <a:buNone/>
            </a:pPr>
            <a:endParaRPr lang="en-US" sz="1750" dirty="0"/>
          </a:p>
        </p:txBody>
      </p:sp>
      <p:sp>
        <p:nvSpPr>
          <p:cNvPr id="12" name="Text 9"/>
          <p:cNvSpPr/>
          <p:nvPr/>
        </p:nvSpPr>
        <p:spPr>
          <a:xfrm>
            <a:off x="9458444"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13" name="Text 10"/>
          <p:cNvSpPr/>
          <p:nvPr/>
        </p:nvSpPr>
        <p:spPr>
          <a:xfrm>
            <a:off x="9458444" y="3906679"/>
            <a:ext cx="2898100"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t>
            </a:r>
            <a:endParaRPr lang="en-US" sz="1750" dirty="0"/>
          </a:p>
        </p:txBody>
      </p:sp>
      <p:sp>
        <p:nvSpPr>
          <p:cNvPr id="11" name="TextBox 10">
            <a:extLst>
              <a:ext uri="{FF2B5EF4-FFF2-40B4-BE49-F238E27FC236}">
                <a16:creationId xmlns:a16="http://schemas.microsoft.com/office/drawing/2014/main" id="{BAA3D765-0BC2-934E-0204-7AB53C16CC45}"/>
              </a:ext>
            </a:extLst>
          </p:cNvPr>
          <p:cNvSpPr txBox="1"/>
          <p:nvPr/>
        </p:nvSpPr>
        <p:spPr>
          <a:xfrm>
            <a:off x="2273975" y="237599"/>
            <a:ext cx="10494666" cy="954107"/>
          </a:xfrm>
          <a:prstGeom prst="rect">
            <a:avLst/>
          </a:prstGeom>
          <a:noFill/>
        </p:spPr>
        <p:txBody>
          <a:bodyPr wrap="square" rtlCol="0">
            <a:spAutoFit/>
          </a:bodyPr>
          <a:lstStyle/>
          <a:p>
            <a:r>
              <a:rPr lang="en-US" sz="2800" b="1" i="0" dirty="0">
                <a:solidFill>
                  <a:schemeClr val="bg1"/>
                </a:solidFill>
                <a:effectLst/>
                <a:latin typeface="Inter"/>
              </a:rPr>
              <a:t>How has the duration of Olympic Games changed over time?</a:t>
            </a:r>
          </a:p>
          <a:p>
            <a:pPr algn="l"/>
            <a:endParaRPr lang="en-US" sz="2800" b="1" i="0" dirty="0">
              <a:solidFill>
                <a:schemeClr val="bg1"/>
              </a:solidFill>
              <a:effectLst/>
              <a:latin typeface="Inter"/>
            </a:endParaRPr>
          </a:p>
        </p:txBody>
      </p:sp>
      <p:sp>
        <p:nvSpPr>
          <p:cNvPr id="14" name="TextBox 13">
            <a:extLst>
              <a:ext uri="{FF2B5EF4-FFF2-40B4-BE49-F238E27FC236}">
                <a16:creationId xmlns:a16="http://schemas.microsoft.com/office/drawing/2014/main" id="{1169096C-EBCF-B7D7-D6B3-CD5C97E29D89}"/>
              </a:ext>
            </a:extLst>
          </p:cNvPr>
          <p:cNvSpPr txBox="1"/>
          <p:nvPr/>
        </p:nvSpPr>
        <p:spPr>
          <a:xfrm>
            <a:off x="10134599" y="1834465"/>
            <a:ext cx="3913168" cy="3477875"/>
          </a:xfrm>
          <a:prstGeom prst="rect">
            <a:avLst/>
          </a:prstGeom>
          <a:noFill/>
        </p:spPr>
        <p:txBody>
          <a:bodyPr wrap="square" rtlCol="0">
            <a:spAutoFit/>
          </a:bodyPr>
          <a:lstStyle/>
          <a:p>
            <a:pPr algn="l"/>
            <a:r>
              <a:rPr lang="en-US" sz="2000" b="0" i="0" dirty="0">
                <a:solidFill>
                  <a:srgbClr val="D1D5DB"/>
                </a:solidFill>
                <a:effectLst/>
                <a:latin typeface="Söhne"/>
              </a:rPr>
              <a:t>Overall, the duration of the Olympic Games has become more extended over time due to the growth in the number of events and athletes. The Summer and Winter Olympics were officially separated in terms of their scheduling starting in the year 1994. Prior to that, the Summer and Winter Olympics were often held in the same year or within a few months of each other</a:t>
            </a:r>
            <a:endParaRPr lang="en-US" sz="2000" b="1" i="0" dirty="0">
              <a:solidFill>
                <a:schemeClr val="bg1"/>
              </a:solidFill>
              <a:effectLst/>
              <a:latin typeface="Inter"/>
            </a:endParaRPr>
          </a:p>
        </p:txBody>
      </p:sp>
      <p:pic>
        <p:nvPicPr>
          <p:cNvPr id="15" name="Picture 14">
            <a:extLst>
              <a:ext uri="{FF2B5EF4-FFF2-40B4-BE49-F238E27FC236}">
                <a16:creationId xmlns:a16="http://schemas.microsoft.com/office/drawing/2014/main" id="{86AF14C7-D222-D5A6-D363-5B467A08FAA3}"/>
              </a:ext>
            </a:extLst>
          </p:cNvPr>
          <p:cNvPicPr>
            <a:picLocks noChangeAspect="1"/>
          </p:cNvPicPr>
          <p:nvPr/>
        </p:nvPicPr>
        <p:blipFill>
          <a:blip r:embed="rId4"/>
          <a:stretch>
            <a:fillRect/>
          </a:stretch>
        </p:blipFill>
        <p:spPr>
          <a:xfrm>
            <a:off x="526149" y="1538344"/>
            <a:ext cx="7660420" cy="5045336"/>
          </a:xfrm>
          <a:prstGeom prst="rect">
            <a:avLst/>
          </a:prstGeom>
        </p:spPr>
      </p:pic>
    </p:spTree>
    <p:extLst>
      <p:ext uri="{BB962C8B-B14F-4D97-AF65-F5344CB8AC3E}">
        <p14:creationId xmlns:p14="http://schemas.microsoft.com/office/powerpoint/2010/main" val="14498064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82412"/>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1962626"/>
            <a:ext cx="6995160" cy="694373"/>
          </a:xfrm>
          <a:prstGeom prst="rect">
            <a:avLst/>
          </a:prstGeom>
          <a:noFill/>
          <a:ln/>
        </p:spPr>
        <p:txBody>
          <a:bodyPr wrap="none" rtlCol="0" anchor="t"/>
          <a:lstStyle/>
          <a:p>
            <a:pPr marL="0" indent="0">
              <a:lnSpc>
                <a:spcPts val="5468"/>
              </a:lnSpc>
              <a:buNone/>
            </a:pPr>
            <a:endParaRPr lang="en-US" sz="4374" dirty="0"/>
          </a:p>
        </p:txBody>
      </p:sp>
      <p:sp>
        <p:nvSpPr>
          <p:cNvPr id="6" name="Text 3"/>
          <p:cNvSpPr/>
          <p:nvPr/>
        </p:nvSpPr>
        <p:spPr>
          <a:xfrm>
            <a:off x="2273975"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7" name="Text 4"/>
          <p:cNvSpPr/>
          <p:nvPr/>
        </p:nvSpPr>
        <p:spPr>
          <a:xfrm>
            <a:off x="2273975" y="3906679"/>
            <a:ext cx="2898100" cy="1421606"/>
          </a:xfrm>
          <a:prstGeom prst="rect">
            <a:avLst/>
          </a:prstGeom>
          <a:noFill/>
          <a:ln/>
        </p:spPr>
        <p:txBody>
          <a:bodyPr wrap="square" rtlCol="0" anchor="t"/>
          <a:lstStyle/>
          <a:p>
            <a:pPr marL="0" indent="0">
              <a:lnSpc>
                <a:spcPts val="2799"/>
              </a:lnSpc>
              <a:buNone/>
            </a:pPr>
            <a:endParaRPr lang="en-US" sz="1750" dirty="0"/>
          </a:p>
        </p:txBody>
      </p:sp>
      <p:sp>
        <p:nvSpPr>
          <p:cNvPr id="9" name="Text 6"/>
          <p:cNvSpPr/>
          <p:nvPr/>
        </p:nvSpPr>
        <p:spPr>
          <a:xfrm>
            <a:off x="5866209" y="3337322"/>
            <a:ext cx="2898100" cy="694373"/>
          </a:xfrm>
          <a:prstGeom prst="rect">
            <a:avLst/>
          </a:prstGeom>
          <a:noFill/>
          <a:ln/>
        </p:spPr>
        <p:txBody>
          <a:bodyPr wrap="square" rtlCol="0" anchor="t"/>
          <a:lstStyle/>
          <a:p>
            <a:pPr marL="0" indent="0">
              <a:lnSpc>
                <a:spcPts val="2734"/>
              </a:lnSpc>
              <a:buNone/>
            </a:pPr>
            <a:endParaRPr lang="en-US" sz="2187" dirty="0"/>
          </a:p>
        </p:txBody>
      </p:sp>
      <p:sp>
        <p:nvSpPr>
          <p:cNvPr id="10" name="Text 7"/>
          <p:cNvSpPr/>
          <p:nvPr/>
        </p:nvSpPr>
        <p:spPr>
          <a:xfrm>
            <a:off x="5866209" y="4253865"/>
            <a:ext cx="2898100" cy="1777008"/>
          </a:xfrm>
          <a:prstGeom prst="rect">
            <a:avLst/>
          </a:prstGeom>
          <a:noFill/>
          <a:ln/>
        </p:spPr>
        <p:txBody>
          <a:bodyPr wrap="square" rtlCol="0" anchor="t"/>
          <a:lstStyle/>
          <a:p>
            <a:pPr marL="0" indent="0">
              <a:lnSpc>
                <a:spcPts val="2799"/>
              </a:lnSpc>
              <a:buNone/>
            </a:pPr>
            <a:endParaRPr lang="en-US" sz="1750" dirty="0"/>
          </a:p>
        </p:txBody>
      </p:sp>
      <p:sp>
        <p:nvSpPr>
          <p:cNvPr id="12" name="Text 9"/>
          <p:cNvSpPr/>
          <p:nvPr/>
        </p:nvSpPr>
        <p:spPr>
          <a:xfrm>
            <a:off x="9458444"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13" name="Text 10"/>
          <p:cNvSpPr/>
          <p:nvPr/>
        </p:nvSpPr>
        <p:spPr>
          <a:xfrm>
            <a:off x="9458444" y="3906679"/>
            <a:ext cx="2898100"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t>
            </a:r>
            <a:endParaRPr lang="en-US" sz="1750" dirty="0"/>
          </a:p>
        </p:txBody>
      </p:sp>
      <p:sp>
        <p:nvSpPr>
          <p:cNvPr id="11" name="TextBox 10">
            <a:extLst>
              <a:ext uri="{FF2B5EF4-FFF2-40B4-BE49-F238E27FC236}">
                <a16:creationId xmlns:a16="http://schemas.microsoft.com/office/drawing/2014/main" id="{BAA3D765-0BC2-934E-0204-7AB53C16CC45}"/>
              </a:ext>
            </a:extLst>
          </p:cNvPr>
          <p:cNvSpPr txBox="1"/>
          <p:nvPr/>
        </p:nvSpPr>
        <p:spPr>
          <a:xfrm>
            <a:off x="2421275" y="314355"/>
            <a:ext cx="10494666" cy="1815882"/>
          </a:xfrm>
          <a:prstGeom prst="rect">
            <a:avLst/>
          </a:prstGeom>
          <a:noFill/>
        </p:spPr>
        <p:txBody>
          <a:bodyPr wrap="square" rtlCol="0">
            <a:spAutoFit/>
          </a:bodyPr>
          <a:lstStyle/>
          <a:p>
            <a:pPr algn="l"/>
            <a:r>
              <a:rPr lang="en-US" sz="2800" b="1" i="0" dirty="0">
                <a:solidFill>
                  <a:schemeClr val="bg1"/>
                </a:solidFill>
                <a:effectLst/>
                <a:latin typeface="Inter"/>
              </a:rPr>
              <a:t>Are there any notable events or occurrences associated with specific Olympic Games?</a:t>
            </a:r>
          </a:p>
          <a:p>
            <a:br>
              <a:rPr lang="en-US" sz="2800" dirty="0"/>
            </a:br>
            <a:endParaRPr lang="en-US" sz="2800" b="1" i="0" dirty="0">
              <a:solidFill>
                <a:schemeClr val="bg1"/>
              </a:solidFill>
              <a:effectLst/>
              <a:latin typeface="Inter"/>
            </a:endParaRPr>
          </a:p>
        </p:txBody>
      </p:sp>
      <p:sp>
        <p:nvSpPr>
          <p:cNvPr id="14" name="TextBox 13">
            <a:extLst>
              <a:ext uri="{FF2B5EF4-FFF2-40B4-BE49-F238E27FC236}">
                <a16:creationId xmlns:a16="http://schemas.microsoft.com/office/drawing/2014/main" id="{1169096C-EBCF-B7D7-D6B3-CD5C97E29D89}"/>
              </a:ext>
            </a:extLst>
          </p:cNvPr>
          <p:cNvSpPr txBox="1"/>
          <p:nvPr/>
        </p:nvSpPr>
        <p:spPr>
          <a:xfrm>
            <a:off x="10134599" y="1834465"/>
            <a:ext cx="3913168" cy="2862322"/>
          </a:xfrm>
          <a:prstGeom prst="rect">
            <a:avLst/>
          </a:prstGeom>
          <a:noFill/>
        </p:spPr>
        <p:txBody>
          <a:bodyPr wrap="square" rtlCol="0">
            <a:spAutoFit/>
          </a:bodyPr>
          <a:lstStyle/>
          <a:p>
            <a:pPr algn="l"/>
            <a:r>
              <a:rPr lang="en-US" sz="2000" b="1" dirty="0">
                <a:solidFill>
                  <a:schemeClr val="bg1"/>
                </a:solidFill>
              </a:rPr>
              <a:t>The addition of new events AND SPORT in the 1900 Olympic Games, when compared to the inaugural 1896 Games, brought significant changes and expanded the scope of this prestigious sporting event. As we conclude our analysis of these two Olympic editions.</a:t>
            </a:r>
            <a:br>
              <a:rPr lang="en-US" sz="2000" b="1" dirty="0">
                <a:solidFill>
                  <a:schemeClr val="bg1"/>
                </a:solidFill>
              </a:rPr>
            </a:br>
            <a:endParaRPr lang="en-US" sz="2000" b="1" i="0" dirty="0">
              <a:solidFill>
                <a:schemeClr val="bg1"/>
              </a:solidFill>
              <a:effectLst/>
              <a:latin typeface="Inter"/>
            </a:endParaRPr>
          </a:p>
        </p:txBody>
      </p:sp>
      <p:pic>
        <p:nvPicPr>
          <p:cNvPr id="8" name="Picture 7">
            <a:extLst>
              <a:ext uri="{FF2B5EF4-FFF2-40B4-BE49-F238E27FC236}">
                <a16:creationId xmlns:a16="http://schemas.microsoft.com/office/drawing/2014/main" id="{040F0D54-0CAD-9E94-2DBB-3AF76A8E1211}"/>
              </a:ext>
            </a:extLst>
          </p:cNvPr>
          <p:cNvPicPr>
            <a:picLocks noChangeAspect="1"/>
          </p:cNvPicPr>
          <p:nvPr/>
        </p:nvPicPr>
        <p:blipFill>
          <a:blip r:embed="rId4"/>
          <a:stretch>
            <a:fillRect/>
          </a:stretch>
        </p:blipFill>
        <p:spPr>
          <a:xfrm>
            <a:off x="706816" y="1831917"/>
            <a:ext cx="5618903" cy="2712955"/>
          </a:xfrm>
          <a:prstGeom prst="rect">
            <a:avLst/>
          </a:prstGeom>
        </p:spPr>
      </p:pic>
      <p:pic>
        <p:nvPicPr>
          <p:cNvPr id="16" name="Picture 15">
            <a:extLst>
              <a:ext uri="{FF2B5EF4-FFF2-40B4-BE49-F238E27FC236}">
                <a16:creationId xmlns:a16="http://schemas.microsoft.com/office/drawing/2014/main" id="{BC246917-865B-067E-54C1-39FAA754EFE3}"/>
              </a:ext>
            </a:extLst>
          </p:cNvPr>
          <p:cNvPicPr>
            <a:picLocks noChangeAspect="1"/>
          </p:cNvPicPr>
          <p:nvPr/>
        </p:nvPicPr>
        <p:blipFill>
          <a:blip r:embed="rId5"/>
          <a:stretch>
            <a:fillRect/>
          </a:stretch>
        </p:blipFill>
        <p:spPr>
          <a:xfrm>
            <a:off x="706815" y="4958601"/>
            <a:ext cx="5618903" cy="2712955"/>
          </a:xfrm>
          <a:prstGeom prst="rect">
            <a:avLst/>
          </a:prstGeom>
        </p:spPr>
      </p:pic>
      <p:sp>
        <p:nvSpPr>
          <p:cNvPr id="17" name="TextBox 16">
            <a:extLst>
              <a:ext uri="{FF2B5EF4-FFF2-40B4-BE49-F238E27FC236}">
                <a16:creationId xmlns:a16="http://schemas.microsoft.com/office/drawing/2014/main" id="{E41AAF3E-3D95-29ED-1926-A14CE0A6245D}"/>
              </a:ext>
            </a:extLst>
          </p:cNvPr>
          <p:cNvSpPr txBox="1"/>
          <p:nvPr/>
        </p:nvSpPr>
        <p:spPr>
          <a:xfrm>
            <a:off x="10331469" y="4668203"/>
            <a:ext cx="3913168" cy="2862322"/>
          </a:xfrm>
          <a:prstGeom prst="rect">
            <a:avLst/>
          </a:prstGeom>
          <a:noFill/>
        </p:spPr>
        <p:txBody>
          <a:bodyPr wrap="square" rtlCol="0">
            <a:spAutoFit/>
          </a:bodyPr>
          <a:lstStyle/>
          <a:p>
            <a:pPr algn="l"/>
            <a:r>
              <a:rPr lang="en-US" sz="2000" b="1" dirty="0">
                <a:solidFill>
                  <a:schemeClr val="bg1"/>
                </a:solidFill>
              </a:rPr>
              <a:t>1924 introduced several innovations in Olympic sports, including the inclusion of winter sports as an integral part of the Games. This decision eventually led to the establishment of the Winter Olympics as a separate event</a:t>
            </a:r>
            <a:br>
              <a:rPr lang="en-US" sz="2000" b="1" dirty="0">
                <a:solidFill>
                  <a:schemeClr val="bg1"/>
                </a:solidFill>
              </a:rPr>
            </a:br>
            <a:endParaRPr lang="en-US" sz="2000" b="1" i="0" dirty="0">
              <a:solidFill>
                <a:schemeClr val="bg1"/>
              </a:solidFill>
              <a:effectLst/>
              <a:latin typeface="Inter"/>
            </a:endParaRPr>
          </a:p>
        </p:txBody>
      </p:sp>
    </p:spTree>
    <p:extLst>
      <p:ext uri="{BB962C8B-B14F-4D97-AF65-F5344CB8AC3E}">
        <p14:creationId xmlns:p14="http://schemas.microsoft.com/office/powerpoint/2010/main" val="11842130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82412"/>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1962626"/>
            <a:ext cx="6995160" cy="694373"/>
          </a:xfrm>
          <a:prstGeom prst="rect">
            <a:avLst/>
          </a:prstGeom>
          <a:noFill/>
          <a:ln/>
        </p:spPr>
        <p:txBody>
          <a:bodyPr wrap="none" rtlCol="0" anchor="t"/>
          <a:lstStyle/>
          <a:p>
            <a:pPr marL="0" indent="0">
              <a:lnSpc>
                <a:spcPts val="5468"/>
              </a:lnSpc>
              <a:buNone/>
            </a:pPr>
            <a:endParaRPr lang="en-US" sz="4374" dirty="0"/>
          </a:p>
        </p:txBody>
      </p:sp>
      <p:sp>
        <p:nvSpPr>
          <p:cNvPr id="6" name="Text 3"/>
          <p:cNvSpPr/>
          <p:nvPr/>
        </p:nvSpPr>
        <p:spPr>
          <a:xfrm>
            <a:off x="2273975"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7" name="Text 4"/>
          <p:cNvSpPr/>
          <p:nvPr/>
        </p:nvSpPr>
        <p:spPr>
          <a:xfrm>
            <a:off x="2273975" y="3906679"/>
            <a:ext cx="2898100" cy="1421606"/>
          </a:xfrm>
          <a:prstGeom prst="rect">
            <a:avLst/>
          </a:prstGeom>
          <a:noFill/>
          <a:ln/>
        </p:spPr>
        <p:txBody>
          <a:bodyPr wrap="square" rtlCol="0" anchor="t"/>
          <a:lstStyle/>
          <a:p>
            <a:pPr marL="0" indent="0">
              <a:lnSpc>
                <a:spcPts val="2799"/>
              </a:lnSpc>
              <a:buNone/>
            </a:pPr>
            <a:endParaRPr lang="en-US" sz="1750" dirty="0"/>
          </a:p>
        </p:txBody>
      </p:sp>
      <p:sp>
        <p:nvSpPr>
          <p:cNvPr id="9" name="Text 6"/>
          <p:cNvSpPr/>
          <p:nvPr/>
        </p:nvSpPr>
        <p:spPr>
          <a:xfrm>
            <a:off x="5866209" y="3337322"/>
            <a:ext cx="2898100" cy="694373"/>
          </a:xfrm>
          <a:prstGeom prst="rect">
            <a:avLst/>
          </a:prstGeom>
          <a:noFill/>
          <a:ln/>
        </p:spPr>
        <p:txBody>
          <a:bodyPr wrap="square" rtlCol="0" anchor="t"/>
          <a:lstStyle/>
          <a:p>
            <a:pPr marL="0" indent="0">
              <a:lnSpc>
                <a:spcPts val="2734"/>
              </a:lnSpc>
              <a:buNone/>
            </a:pPr>
            <a:endParaRPr lang="en-US" sz="2187" dirty="0"/>
          </a:p>
        </p:txBody>
      </p:sp>
      <p:sp>
        <p:nvSpPr>
          <p:cNvPr id="10" name="Text 7"/>
          <p:cNvSpPr/>
          <p:nvPr/>
        </p:nvSpPr>
        <p:spPr>
          <a:xfrm>
            <a:off x="5866209" y="4253865"/>
            <a:ext cx="2898100" cy="1777008"/>
          </a:xfrm>
          <a:prstGeom prst="rect">
            <a:avLst/>
          </a:prstGeom>
          <a:noFill/>
          <a:ln/>
        </p:spPr>
        <p:txBody>
          <a:bodyPr wrap="square" rtlCol="0" anchor="t"/>
          <a:lstStyle/>
          <a:p>
            <a:pPr marL="0" indent="0">
              <a:lnSpc>
                <a:spcPts val="2799"/>
              </a:lnSpc>
              <a:buNone/>
            </a:pPr>
            <a:endParaRPr lang="en-US" sz="1750" dirty="0"/>
          </a:p>
        </p:txBody>
      </p:sp>
      <p:sp>
        <p:nvSpPr>
          <p:cNvPr id="12" name="Text 9"/>
          <p:cNvSpPr/>
          <p:nvPr/>
        </p:nvSpPr>
        <p:spPr>
          <a:xfrm>
            <a:off x="9458444"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13" name="Text 10"/>
          <p:cNvSpPr/>
          <p:nvPr/>
        </p:nvSpPr>
        <p:spPr>
          <a:xfrm>
            <a:off x="9458444" y="3906679"/>
            <a:ext cx="2898100"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t>
            </a:r>
            <a:endParaRPr lang="en-US" sz="1750" dirty="0"/>
          </a:p>
        </p:txBody>
      </p:sp>
      <p:sp>
        <p:nvSpPr>
          <p:cNvPr id="11" name="TextBox 10">
            <a:extLst>
              <a:ext uri="{FF2B5EF4-FFF2-40B4-BE49-F238E27FC236}">
                <a16:creationId xmlns:a16="http://schemas.microsoft.com/office/drawing/2014/main" id="{BAA3D765-0BC2-934E-0204-7AB53C16CC45}"/>
              </a:ext>
            </a:extLst>
          </p:cNvPr>
          <p:cNvSpPr txBox="1"/>
          <p:nvPr/>
        </p:nvSpPr>
        <p:spPr>
          <a:xfrm>
            <a:off x="2421275" y="314355"/>
            <a:ext cx="10494666" cy="954107"/>
          </a:xfrm>
          <a:prstGeom prst="rect">
            <a:avLst/>
          </a:prstGeom>
          <a:noFill/>
        </p:spPr>
        <p:txBody>
          <a:bodyPr wrap="square" rtlCol="0">
            <a:spAutoFit/>
          </a:bodyPr>
          <a:lstStyle/>
          <a:p>
            <a:pPr algn="l"/>
            <a:r>
              <a:rPr lang="en-US" sz="2800" b="1" i="0" dirty="0">
                <a:solidFill>
                  <a:schemeClr val="bg1"/>
                </a:solidFill>
                <a:effectLst/>
                <a:latin typeface="Inter"/>
              </a:rPr>
              <a:t>Are there any emerging sports that have been recently added to the Olympics</a:t>
            </a:r>
          </a:p>
        </p:txBody>
      </p:sp>
      <p:sp>
        <p:nvSpPr>
          <p:cNvPr id="14" name="TextBox 13">
            <a:extLst>
              <a:ext uri="{FF2B5EF4-FFF2-40B4-BE49-F238E27FC236}">
                <a16:creationId xmlns:a16="http://schemas.microsoft.com/office/drawing/2014/main" id="{1169096C-EBCF-B7D7-D6B3-CD5C97E29D89}"/>
              </a:ext>
            </a:extLst>
          </p:cNvPr>
          <p:cNvSpPr txBox="1"/>
          <p:nvPr/>
        </p:nvSpPr>
        <p:spPr>
          <a:xfrm>
            <a:off x="10235654" y="1582817"/>
            <a:ext cx="3913168" cy="6247864"/>
          </a:xfrm>
          <a:prstGeom prst="rect">
            <a:avLst/>
          </a:prstGeom>
          <a:noFill/>
        </p:spPr>
        <p:txBody>
          <a:bodyPr wrap="square" rtlCol="0">
            <a:spAutoFit/>
          </a:bodyPr>
          <a:lstStyle/>
          <a:p>
            <a:pPr marL="342900" indent="-342900" algn="l">
              <a:buFont typeface="Arial" panose="020B0604020202020204" pitchFamily="34" charset="0"/>
              <a:buChar char="•"/>
            </a:pPr>
            <a:br>
              <a:rPr lang="en-US" sz="2000" b="1" dirty="0">
                <a:solidFill>
                  <a:schemeClr val="bg1"/>
                </a:solidFill>
              </a:rPr>
            </a:br>
            <a:r>
              <a:rPr lang="en-US" sz="2000" b="1" dirty="0">
                <a:solidFill>
                  <a:schemeClr val="bg1"/>
                </a:solidFill>
              </a:rPr>
              <a:t>Trampoline gymnastics made its Olympic debut in 2000. Athletes compete by performing acrobatic routines on a trampoline.</a:t>
            </a:r>
          </a:p>
          <a:p>
            <a:pPr marL="342900" indent="-342900" algn="l">
              <a:buFont typeface="Arial" panose="020B0604020202020204" pitchFamily="34" charset="0"/>
              <a:buChar char="•"/>
            </a:pPr>
            <a:r>
              <a:rPr lang="en-US" sz="2000" b="1" dirty="0">
                <a:solidFill>
                  <a:schemeClr val="bg1"/>
                </a:solidFill>
              </a:rPr>
              <a:t> The triathlon, which includes swimming, cycling, and running, was added to the Olympic program in 2000.</a:t>
            </a:r>
          </a:p>
          <a:p>
            <a:pPr marL="342900" indent="-342900" algn="l">
              <a:buFont typeface="Arial" panose="020B0604020202020204" pitchFamily="34" charset="0"/>
              <a:buChar char="•"/>
            </a:pPr>
            <a:r>
              <a:rPr lang="en-US" sz="2000" b="1" dirty="0">
                <a:solidFill>
                  <a:schemeClr val="bg1"/>
                </a:solidFill>
              </a:rPr>
              <a:t>Taekwondo: Taekwondo, a Korean martial art, made its debut as an Olympic sport in Sydney.  </a:t>
            </a:r>
          </a:p>
          <a:p>
            <a:pPr marL="342900" indent="-342900" algn="l">
              <a:buFont typeface="Arial" panose="020B0604020202020204" pitchFamily="34" charset="0"/>
              <a:buChar char="•"/>
            </a:pPr>
            <a:r>
              <a:rPr lang="en-US" sz="2000" b="1" dirty="0">
                <a:solidFill>
                  <a:schemeClr val="bg1"/>
                </a:solidFill>
              </a:rPr>
              <a:t>Rugby sevens, a shorter and faster version of rugby union, was added to the Olympic program in 2016. Both men's and women's tournaments were held.</a:t>
            </a:r>
            <a:endParaRPr lang="en-US" sz="2000" b="1" i="0" dirty="0">
              <a:solidFill>
                <a:schemeClr val="bg1"/>
              </a:solidFill>
              <a:effectLst/>
              <a:latin typeface="Inter"/>
            </a:endParaRPr>
          </a:p>
        </p:txBody>
      </p:sp>
      <p:pic>
        <p:nvPicPr>
          <p:cNvPr id="8" name="Picture 7">
            <a:extLst>
              <a:ext uri="{FF2B5EF4-FFF2-40B4-BE49-F238E27FC236}">
                <a16:creationId xmlns:a16="http://schemas.microsoft.com/office/drawing/2014/main" id="{050067C1-D198-6B2B-52C5-4201FAF37006}"/>
              </a:ext>
            </a:extLst>
          </p:cNvPr>
          <p:cNvPicPr>
            <a:picLocks noChangeAspect="1"/>
          </p:cNvPicPr>
          <p:nvPr/>
        </p:nvPicPr>
        <p:blipFill>
          <a:blip r:embed="rId4"/>
          <a:stretch>
            <a:fillRect/>
          </a:stretch>
        </p:blipFill>
        <p:spPr>
          <a:xfrm>
            <a:off x="1026415" y="1962626"/>
            <a:ext cx="6736664" cy="5113463"/>
          </a:xfrm>
          <a:prstGeom prst="rect">
            <a:avLst/>
          </a:prstGeom>
        </p:spPr>
      </p:pic>
    </p:spTree>
    <p:extLst>
      <p:ext uri="{BB962C8B-B14F-4D97-AF65-F5344CB8AC3E}">
        <p14:creationId xmlns:p14="http://schemas.microsoft.com/office/powerpoint/2010/main" val="19756548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82412"/>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1962626"/>
            <a:ext cx="6995160" cy="694373"/>
          </a:xfrm>
          <a:prstGeom prst="rect">
            <a:avLst/>
          </a:prstGeom>
          <a:noFill/>
          <a:ln/>
        </p:spPr>
        <p:txBody>
          <a:bodyPr wrap="none" rtlCol="0" anchor="t"/>
          <a:lstStyle/>
          <a:p>
            <a:pPr marL="0" indent="0">
              <a:lnSpc>
                <a:spcPts val="5468"/>
              </a:lnSpc>
              <a:buNone/>
            </a:pPr>
            <a:endParaRPr lang="en-US" sz="4374" dirty="0"/>
          </a:p>
        </p:txBody>
      </p:sp>
      <p:sp>
        <p:nvSpPr>
          <p:cNvPr id="6" name="Text 3"/>
          <p:cNvSpPr/>
          <p:nvPr/>
        </p:nvSpPr>
        <p:spPr>
          <a:xfrm>
            <a:off x="2273975"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7" name="Text 4"/>
          <p:cNvSpPr/>
          <p:nvPr/>
        </p:nvSpPr>
        <p:spPr>
          <a:xfrm>
            <a:off x="2273975" y="3906679"/>
            <a:ext cx="2898100" cy="1421606"/>
          </a:xfrm>
          <a:prstGeom prst="rect">
            <a:avLst/>
          </a:prstGeom>
          <a:noFill/>
          <a:ln/>
        </p:spPr>
        <p:txBody>
          <a:bodyPr wrap="square" rtlCol="0" anchor="t"/>
          <a:lstStyle/>
          <a:p>
            <a:pPr marL="0" indent="0">
              <a:lnSpc>
                <a:spcPts val="2799"/>
              </a:lnSpc>
              <a:buNone/>
            </a:pPr>
            <a:endParaRPr lang="en-US" sz="1750" dirty="0"/>
          </a:p>
        </p:txBody>
      </p:sp>
      <p:sp>
        <p:nvSpPr>
          <p:cNvPr id="9" name="Text 6"/>
          <p:cNvSpPr/>
          <p:nvPr/>
        </p:nvSpPr>
        <p:spPr>
          <a:xfrm>
            <a:off x="5866209" y="3337322"/>
            <a:ext cx="2898100" cy="694373"/>
          </a:xfrm>
          <a:prstGeom prst="rect">
            <a:avLst/>
          </a:prstGeom>
          <a:noFill/>
          <a:ln/>
        </p:spPr>
        <p:txBody>
          <a:bodyPr wrap="square" rtlCol="0" anchor="t"/>
          <a:lstStyle/>
          <a:p>
            <a:pPr marL="0" indent="0">
              <a:lnSpc>
                <a:spcPts val="2734"/>
              </a:lnSpc>
              <a:buNone/>
            </a:pPr>
            <a:endParaRPr lang="en-US" sz="2187" dirty="0"/>
          </a:p>
        </p:txBody>
      </p:sp>
      <p:sp>
        <p:nvSpPr>
          <p:cNvPr id="10" name="Text 7"/>
          <p:cNvSpPr/>
          <p:nvPr/>
        </p:nvSpPr>
        <p:spPr>
          <a:xfrm>
            <a:off x="5866209" y="4253865"/>
            <a:ext cx="2898100" cy="1777008"/>
          </a:xfrm>
          <a:prstGeom prst="rect">
            <a:avLst/>
          </a:prstGeom>
          <a:noFill/>
          <a:ln/>
        </p:spPr>
        <p:txBody>
          <a:bodyPr wrap="square" rtlCol="0" anchor="t"/>
          <a:lstStyle/>
          <a:p>
            <a:pPr marL="0" indent="0">
              <a:lnSpc>
                <a:spcPts val="2799"/>
              </a:lnSpc>
              <a:buNone/>
            </a:pPr>
            <a:endParaRPr lang="en-US" sz="1750" dirty="0"/>
          </a:p>
        </p:txBody>
      </p:sp>
      <p:sp>
        <p:nvSpPr>
          <p:cNvPr id="12" name="Text 9"/>
          <p:cNvSpPr/>
          <p:nvPr/>
        </p:nvSpPr>
        <p:spPr>
          <a:xfrm>
            <a:off x="9458444"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13" name="Text 10"/>
          <p:cNvSpPr/>
          <p:nvPr/>
        </p:nvSpPr>
        <p:spPr>
          <a:xfrm>
            <a:off x="9458444" y="3906679"/>
            <a:ext cx="2898100"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t>
            </a:r>
            <a:endParaRPr lang="en-US" sz="1750" dirty="0"/>
          </a:p>
        </p:txBody>
      </p:sp>
      <p:sp>
        <p:nvSpPr>
          <p:cNvPr id="11" name="TextBox 10">
            <a:extLst>
              <a:ext uri="{FF2B5EF4-FFF2-40B4-BE49-F238E27FC236}">
                <a16:creationId xmlns:a16="http://schemas.microsoft.com/office/drawing/2014/main" id="{BAA3D765-0BC2-934E-0204-7AB53C16CC45}"/>
              </a:ext>
            </a:extLst>
          </p:cNvPr>
          <p:cNvSpPr txBox="1"/>
          <p:nvPr/>
        </p:nvSpPr>
        <p:spPr>
          <a:xfrm>
            <a:off x="2421275" y="328196"/>
            <a:ext cx="10494666" cy="954107"/>
          </a:xfrm>
          <a:prstGeom prst="rect">
            <a:avLst/>
          </a:prstGeom>
          <a:noFill/>
        </p:spPr>
        <p:txBody>
          <a:bodyPr wrap="square" rtlCol="0">
            <a:spAutoFit/>
          </a:bodyPr>
          <a:lstStyle/>
          <a:p>
            <a:r>
              <a:rPr lang="en-US" sz="2800" b="1" i="0" dirty="0">
                <a:solidFill>
                  <a:schemeClr val="bg1"/>
                </a:solidFill>
                <a:effectLst/>
                <a:latin typeface="Inter"/>
              </a:rPr>
              <a:t>How has the popularity of certain sports changed over the years?</a:t>
            </a:r>
          </a:p>
          <a:p>
            <a:pPr algn="l"/>
            <a:endParaRPr lang="en-US" sz="2800" b="1" i="0" dirty="0">
              <a:solidFill>
                <a:schemeClr val="bg1"/>
              </a:solidFill>
              <a:effectLst/>
              <a:latin typeface="Inter"/>
            </a:endParaRPr>
          </a:p>
        </p:txBody>
      </p:sp>
      <p:sp>
        <p:nvSpPr>
          <p:cNvPr id="14" name="TextBox 13">
            <a:extLst>
              <a:ext uri="{FF2B5EF4-FFF2-40B4-BE49-F238E27FC236}">
                <a16:creationId xmlns:a16="http://schemas.microsoft.com/office/drawing/2014/main" id="{1169096C-EBCF-B7D7-D6B3-CD5C97E29D89}"/>
              </a:ext>
            </a:extLst>
          </p:cNvPr>
          <p:cNvSpPr txBox="1"/>
          <p:nvPr/>
        </p:nvSpPr>
        <p:spPr>
          <a:xfrm>
            <a:off x="9955997" y="1421075"/>
            <a:ext cx="3913168" cy="6555641"/>
          </a:xfrm>
          <a:prstGeom prst="rect">
            <a:avLst/>
          </a:prstGeom>
          <a:noFill/>
        </p:spPr>
        <p:txBody>
          <a:bodyPr wrap="square" rtlCol="0">
            <a:spAutoFit/>
          </a:bodyPr>
          <a:lstStyle/>
          <a:p>
            <a:pPr algn="l"/>
            <a:r>
              <a:rPr lang="en-US" sz="2000" b="1" i="0" dirty="0">
                <a:solidFill>
                  <a:schemeClr val="bg1"/>
                </a:solidFill>
                <a:effectLst/>
                <a:latin typeface="Inter"/>
              </a:rPr>
              <a:t>The popularity of sports in the Olympics has evolved over time due to a combination of factors, including cultural influences, societal shifts, technological advancements, and the desire to engage a broader and more diverse global audience. The inclusion of new sports and events reflects the dynamic nature of the Olympic Games and its commitment to staying relevant in the ever-changing world of sports. We can see in graph how the number of participant has increase from year 1904 to2016 .athletics, swimming  has gain more And more popularity in summer games, in winter edition cross country </a:t>
            </a:r>
            <a:r>
              <a:rPr lang="en-US" sz="2000" b="1" i="0" dirty="0" err="1">
                <a:solidFill>
                  <a:schemeClr val="bg1"/>
                </a:solidFill>
                <a:effectLst/>
                <a:latin typeface="Inter"/>
              </a:rPr>
              <a:t>sking</a:t>
            </a:r>
            <a:r>
              <a:rPr lang="en-US" sz="2000" b="1" i="0" dirty="0">
                <a:solidFill>
                  <a:schemeClr val="bg1"/>
                </a:solidFill>
                <a:effectLst/>
                <a:latin typeface="Inter"/>
              </a:rPr>
              <a:t> and ice hockey has gain more numbers </a:t>
            </a:r>
            <a:r>
              <a:rPr lang="en-US" sz="2000" b="1" dirty="0">
                <a:solidFill>
                  <a:schemeClr val="bg1"/>
                </a:solidFill>
                <a:latin typeface="Inter"/>
              </a:rPr>
              <a:t>F</a:t>
            </a:r>
            <a:r>
              <a:rPr lang="en-US" sz="2000" b="1" i="0" dirty="0">
                <a:solidFill>
                  <a:schemeClr val="bg1"/>
                </a:solidFill>
                <a:effectLst/>
                <a:latin typeface="Inter"/>
              </a:rPr>
              <a:t>rom year 1924-2014</a:t>
            </a:r>
          </a:p>
        </p:txBody>
      </p:sp>
      <p:pic>
        <p:nvPicPr>
          <p:cNvPr id="8" name="Picture 7">
            <a:extLst>
              <a:ext uri="{FF2B5EF4-FFF2-40B4-BE49-F238E27FC236}">
                <a16:creationId xmlns:a16="http://schemas.microsoft.com/office/drawing/2014/main" id="{629D80CB-C563-DD5C-A399-762FF3501B38}"/>
              </a:ext>
            </a:extLst>
          </p:cNvPr>
          <p:cNvPicPr>
            <a:picLocks noChangeAspect="1"/>
          </p:cNvPicPr>
          <p:nvPr/>
        </p:nvPicPr>
        <p:blipFill>
          <a:blip r:embed="rId4"/>
          <a:stretch>
            <a:fillRect/>
          </a:stretch>
        </p:blipFill>
        <p:spPr>
          <a:xfrm>
            <a:off x="761235" y="1664147"/>
            <a:ext cx="8146486" cy="4077053"/>
          </a:xfrm>
          <a:prstGeom prst="rect">
            <a:avLst/>
          </a:prstGeom>
        </p:spPr>
      </p:pic>
    </p:spTree>
    <p:extLst>
      <p:ext uri="{BB962C8B-B14F-4D97-AF65-F5344CB8AC3E}">
        <p14:creationId xmlns:p14="http://schemas.microsoft.com/office/powerpoint/2010/main" val="6390707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52606"/>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1962626"/>
            <a:ext cx="6995160" cy="694373"/>
          </a:xfrm>
          <a:prstGeom prst="rect">
            <a:avLst/>
          </a:prstGeom>
          <a:noFill/>
          <a:ln/>
        </p:spPr>
        <p:txBody>
          <a:bodyPr wrap="none" rtlCol="0" anchor="t"/>
          <a:lstStyle/>
          <a:p>
            <a:pPr marL="0" indent="0">
              <a:lnSpc>
                <a:spcPts val="5468"/>
              </a:lnSpc>
              <a:buNone/>
            </a:pPr>
            <a:endParaRPr lang="en-US" sz="4374" dirty="0"/>
          </a:p>
        </p:txBody>
      </p:sp>
      <p:sp>
        <p:nvSpPr>
          <p:cNvPr id="6" name="Text 3"/>
          <p:cNvSpPr/>
          <p:nvPr/>
        </p:nvSpPr>
        <p:spPr>
          <a:xfrm>
            <a:off x="2273975"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7" name="Text 4"/>
          <p:cNvSpPr/>
          <p:nvPr/>
        </p:nvSpPr>
        <p:spPr>
          <a:xfrm>
            <a:off x="2273975" y="3906679"/>
            <a:ext cx="2898100" cy="1421606"/>
          </a:xfrm>
          <a:prstGeom prst="rect">
            <a:avLst/>
          </a:prstGeom>
          <a:noFill/>
          <a:ln/>
        </p:spPr>
        <p:txBody>
          <a:bodyPr wrap="square" rtlCol="0" anchor="t"/>
          <a:lstStyle/>
          <a:p>
            <a:pPr marL="0" indent="0">
              <a:lnSpc>
                <a:spcPts val="2799"/>
              </a:lnSpc>
              <a:buNone/>
            </a:pPr>
            <a:endParaRPr lang="en-US" sz="1750" dirty="0"/>
          </a:p>
        </p:txBody>
      </p:sp>
      <p:sp>
        <p:nvSpPr>
          <p:cNvPr id="9" name="Text 6"/>
          <p:cNvSpPr/>
          <p:nvPr/>
        </p:nvSpPr>
        <p:spPr>
          <a:xfrm>
            <a:off x="5866209" y="3337322"/>
            <a:ext cx="2898100" cy="694373"/>
          </a:xfrm>
          <a:prstGeom prst="rect">
            <a:avLst/>
          </a:prstGeom>
          <a:noFill/>
          <a:ln/>
        </p:spPr>
        <p:txBody>
          <a:bodyPr wrap="square" rtlCol="0" anchor="t"/>
          <a:lstStyle/>
          <a:p>
            <a:pPr marL="0" indent="0">
              <a:lnSpc>
                <a:spcPts val="2734"/>
              </a:lnSpc>
              <a:buNone/>
            </a:pPr>
            <a:endParaRPr lang="en-US" sz="2187" dirty="0"/>
          </a:p>
        </p:txBody>
      </p:sp>
      <p:sp>
        <p:nvSpPr>
          <p:cNvPr id="10" name="Text 7"/>
          <p:cNvSpPr/>
          <p:nvPr/>
        </p:nvSpPr>
        <p:spPr>
          <a:xfrm>
            <a:off x="5866209" y="4253865"/>
            <a:ext cx="2898100" cy="1777008"/>
          </a:xfrm>
          <a:prstGeom prst="rect">
            <a:avLst/>
          </a:prstGeom>
          <a:noFill/>
          <a:ln/>
        </p:spPr>
        <p:txBody>
          <a:bodyPr wrap="square" rtlCol="0" anchor="t"/>
          <a:lstStyle/>
          <a:p>
            <a:pPr marL="0" indent="0">
              <a:lnSpc>
                <a:spcPts val="2799"/>
              </a:lnSpc>
              <a:buNone/>
            </a:pPr>
            <a:endParaRPr lang="en-US" sz="1750" dirty="0"/>
          </a:p>
        </p:txBody>
      </p:sp>
      <p:sp>
        <p:nvSpPr>
          <p:cNvPr id="12" name="Text 9"/>
          <p:cNvSpPr/>
          <p:nvPr/>
        </p:nvSpPr>
        <p:spPr>
          <a:xfrm>
            <a:off x="9458444"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13" name="Text 10"/>
          <p:cNvSpPr/>
          <p:nvPr/>
        </p:nvSpPr>
        <p:spPr>
          <a:xfrm>
            <a:off x="9458444" y="3906679"/>
            <a:ext cx="2898100"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t>
            </a:r>
            <a:endParaRPr lang="en-US" sz="1750" dirty="0"/>
          </a:p>
        </p:txBody>
      </p:sp>
      <p:sp>
        <p:nvSpPr>
          <p:cNvPr id="11" name="TextBox 10">
            <a:extLst>
              <a:ext uri="{FF2B5EF4-FFF2-40B4-BE49-F238E27FC236}">
                <a16:creationId xmlns:a16="http://schemas.microsoft.com/office/drawing/2014/main" id="{BAA3D765-0BC2-934E-0204-7AB53C16CC45}"/>
              </a:ext>
            </a:extLst>
          </p:cNvPr>
          <p:cNvSpPr txBox="1"/>
          <p:nvPr/>
        </p:nvSpPr>
        <p:spPr>
          <a:xfrm>
            <a:off x="2421275" y="314355"/>
            <a:ext cx="10494666" cy="954107"/>
          </a:xfrm>
          <a:prstGeom prst="rect">
            <a:avLst/>
          </a:prstGeom>
          <a:noFill/>
        </p:spPr>
        <p:txBody>
          <a:bodyPr wrap="square" rtlCol="0">
            <a:spAutoFit/>
          </a:bodyPr>
          <a:lstStyle/>
          <a:p>
            <a:r>
              <a:rPr lang="en-US" sz="2800" b="1" i="0" dirty="0">
                <a:solidFill>
                  <a:schemeClr val="bg1"/>
                </a:solidFill>
                <a:effectLst/>
                <a:latin typeface="Inter"/>
              </a:rPr>
              <a:t>Are there any sports that are specific to a particular region or culture?</a:t>
            </a:r>
          </a:p>
          <a:p>
            <a:pPr algn="l"/>
            <a:endParaRPr lang="en-US" sz="2800" b="1" i="0" dirty="0">
              <a:solidFill>
                <a:schemeClr val="bg1"/>
              </a:solidFill>
              <a:effectLst/>
              <a:latin typeface="Inter"/>
            </a:endParaRPr>
          </a:p>
        </p:txBody>
      </p:sp>
      <p:sp>
        <p:nvSpPr>
          <p:cNvPr id="14" name="TextBox 13">
            <a:extLst>
              <a:ext uri="{FF2B5EF4-FFF2-40B4-BE49-F238E27FC236}">
                <a16:creationId xmlns:a16="http://schemas.microsoft.com/office/drawing/2014/main" id="{1169096C-EBCF-B7D7-D6B3-CD5C97E29D89}"/>
              </a:ext>
            </a:extLst>
          </p:cNvPr>
          <p:cNvSpPr txBox="1"/>
          <p:nvPr/>
        </p:nvSpPr>
        <p:spPr>
          <a:xfrm>
            <a:off x="10134599" y="1834465"/>
            <a:ext cx="3913168" cy="4708981"/>
          </a:xfrm>
          <a:prstGeom prst="rect">
            <a:avLst/>
          </a:prstGeom>
          <a:noFill/>
        </p:spPr>
        <p:txBody>
          <a:bodyPr wrap="square" rtlCol="0">
            <a:spAutoFit/>
          </a:bodyPr>
          <a:lstStyle/>
          <a:p>
            <a:pPr algn="l"/>
            <a:r>
              <a:rPr lang="en-US" sz="2000" b="1" dirty="0">
                <a:solidFill>
                  <a:schemeClr val="bg1"/>
                </a:solidFill>
              </a:rPr>
              <a:t>DUE TO INSUFFICIENT INFORMATION WE COULD NOT FIND SPORTS WITH SPECIFIC TO PARTICULARE REGION OR CULTURE THOUGH THERE ARE SOME SPORTS LIKE FENCING WHICH IS MORE POPULARE IN EUROPEAN COUNTRY (FRANCE AND ITALY ) SO WE CAN FIND DIFFERENT SPORTS WHICH ARE DOMINATED BY DIFFERENT REGION ON THE BASIS OF MEDAL COUNT LIKE NORWAY DOMINATED IN CROSS COUNTRY SKING IN WINTER OLYMPICS</a:t>
            </a:r>
            <a:br>
              <a:rPr lang="en-US" sz="2000" b="1" dirty="0">
                <a:solidFill>
                  <a:schemeClr val="bg1"/>
                </a:solidFill>
              </a:rPr>
            </a:br>
            <a:endParaRPr lang="en-US" sz="2000" b="1" i="0" dirty="0">
              <a:solidFill>
                <a:schemeClr val="bg1"/>
              </a:solidFill>
              <a:effectLst/>
              <a:latin typeface="Inter"/>
            </a:endParaRPr>
          </a:p>
        </p:txBody>
      </p:sp>
      <p:pic>
        <p:nvPicPr>
          <p:cNvPr id="8" name="Picture 7">
            <a:extLst>
              <a:ext uri="{FF2B5EF4-FFF2-40B4-BE49-F238E27FC236}">
                <a16:creationId xmlns:a16="http://schemas.microsoft.com/office/drawing/2014/main" id="{B1282D91-C44B-6B70-D4DD-3E88CBC3B599}"/>
              </a:ext>
            </a:extLst>
          </p:cNvPr>
          <p:cNvPicPr>
            <a:picLocks noChangeAspect="1"/>
          </p:cNvPicPr>
          <p:nvPr/>
        </p:nvPicPr>
        <p:blipFill>
          <a:blip r:embed="rId4"/>
          <a:stretch>
            <a:fillRect/>
          </a:stretch>
        </p:blipFill>
        <p:spPr>
          <a:xfrm>
            <a:off x="608803" y="2021262"/>
            <a:ext cx="6706397" cy="3841655"/>
          </a:xfrm>
          <a:prstGeom prst="rect">
            <a:avLst/>
          </a:prstGeom>
        </p:spPr>
      </p:pic>
    </p:spTree>
    <p:extLst>
      <p:ext uri="{BB962C8B-B14F-4D97-AF65-F5344CB8AC3E}">
        <p14:creationId xmlns:p14="http://schemas.microsoft.com/office/powerpoint/2010/main" val="16382208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82412"/>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1962626"/>
            <a:ext cx="6995160" cy="694373"/>
          </a:xfrm>
          <a:prstGeom prst="rect">
            <a:avLst/>
          </a:prstGeom>
          <a:noFill/>
          <a:ln/>
        </p:spPr>
        <p:txBody>
          <a:bodyPr wrap="none" rtlCol="0" anchor="t"/>
          <a:lstStyle/>
          <a:p>
            <a:pPr marL="0" indent="0">
              <a:lnSpc>
                <a:spcPts val="5468"/>
              </a:lnSpc>
              <a:buNone/>
            </a:pPr>
            <a:endParaRPr lang="en-US" sz="4374" dirty="0"/>
          </a:p>
        </p:txBody>
      </p:sp>
      <p:sp>
        <p:nvSpPr>
          <p:cNvPr id="6" name="Text 3"/>
          <p:cNvSpPr/>
          <p:nvPr/>
        </p:nvSpPr>
        <p:spPr>
          <a:xfrm>
            <a:off x="2273975"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7" name="Text 4"/>
          <p:cNvSpPr/>
          <p:nvPr/>
        </p:nvSpPr>
        <p:spPr>
          <a:xfrm>
            <a:off x="2273975" y="3906679"/>
            <a:ext cx="2898100" cy="1421606"/>
          </a:xfrm>
          <a:prstGeom prst="rect">
            <a:avLst/>
          </a:prstGeom>
          <a:noFill/>
          <a:ln/>
        </p:spPr>
        <p:txBody>
          <a:bodyPr wrap="square" rtlCol="0" anchor="t"/>
          <a:lstStyle/>
          <a:p>
            <a:pPr marL="0" indent="0">
              <a:lnSpc>
                <a:spcPts val="2799"/>
              </a:lnSpc>
              <a:buNone/>
            </a:pPr>
            <a:endParaRPr lang="en-US" sz="1750" dirty="0"/>
          </a:p>
        </p:txBody>
      </p:sp>
      <p:sp>
        <p:nvSpPr>
          <p:cNvPr id="9" name="Text 6"/>
          <p:cNvSpPr/>
          <p:nvPr/>
        </p:nvSpPr>
        <p:spPr>
          <a:xfrm>
            <a:off x="5866209" y="3337322"/>
            <a:ext cx="2898100" cy="694373"/>
          </a:xfrm>
          <a:prstGeom prst="rect">
            <a:avLst/>
          </a:prstGeom>
          <a:noFill/>
          <a:ln/>
        </p:spPr>
        <p:txBody>
          <a:bodyPr wrap="square" rtlCol="0" anchor="t"/>
          <a:lstStyle/>
          <a:p>
            <a:pPr marL="0" indent="0">
              <a:lnSpc>
                <a:spcPts val="2734"/>
              </a:lnSpc>
              <a:buNone/>
            </a:pPr>
            <a:endParaRPr lang="en-US" sz="2187" dirty="0"/>
          </a:p>
        </p:txBody>
      </p:sp>
      <p:sp>
        <p:nvSpPr>
          <p:cNvPr id="10" name="Text 7"/>
          <p:cNvSpPr/>
          <p:nvPr/>
        </p:nvSpPr>
        <p:spPr>
          <a:xfrm>
            <a:off x="5866209" y="4253865"/>
            <a:ext cx="2898100" cy="1777008"/>
          </a:xfrm>
          <a:prstGeom prst="rect">
            <a:avLst/>
          </a:prstGeom>
          <a:noFill/>
          <a:ln/>
        </p:spPr>
        <p:txBody>
          <a:bodyPr wrap="square" rtlCol="0" anchor="t"/>
          <a:lstStyle/>
          <a:p>
            <a:pPr marL="0" indent="0">
              <a:lnSpc>
                <a:spcPts val="2799"/>
              </a:lnSpc>
              <a:buNone/>
            </a:pPr>
            <a:endParaRPr lang="en-US" sz="1750" dirty="0"/>
          </a:p>
        </p:txBody>
      </p:sp>
      <p:sp>
        <p:nvSpPr>
          <p:cNvPr id="12" name="Text 9"/>
          <p:cNvSpPr/>
          <p:nvPr/>
        </p:nvSpPr>
        <p:spPr>
          <a:xfrm>
            <a:off x="9458444"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13" name="Text 10"/>
          <p:cNvSpPr/>
          <p:nvPr/>
        </p:nvSpPr>
        <p:spPr>
          <a:xfrm>
            <a:off x="9458444" y="3906679"/>
            <a:ext cx="2898100"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t>
            </a:r>
            <a:endParaRPr lang="en-US" sz="1750" dirty="0"/>
          </a:p>
        </p:txBody>
      </p:sp>
      <p:sp>
        <p:nvSpPr>
          <p:cNvPr id="11" name="TextBox 10">
            <a:extLst>
              <a:ext uri="{FF2B5EF4-FFF2-40B4-BE49-F238E27FC236}">
                <a16:creationId xmlns:a16="http://schemas.microsoft.com/office/drawing/2014/main" id="{BAA3D765-0BC2-934E-0204-7AB53C16CC45}"/>
              </a:ext>
            </a:extLst>
          </p:cNvPr>
          <p:cNvSpPr txBox="1"/>
          <p:nvPr/>
        </p:nvSpPr>
        <p:spPr>
          <a:xfrm>
            <a:off x="2421275" y="314355"/>
            <a:ext cx="10494666" cy="1384995"/>
          </a:xfrm>
          <a:prstGeom prst="rect">
            <a:avLst/>
          </a:prstGeom>
          <a:noFill/>
        </p:spPr>
        <p:txBody>
          <a:bodyPr wrap="square" rtlCol="0">
            <a:spAutoFit/>
          </a:bodyPr>
          <a:lstStyle/>
          <a:p>
            <a:r>
              <a:rPr lang="en-US" sz="2800" b="1" i="0" dirty="0">
                <a:solidFill>
                  <a:schemeClr val="bg1"/>
                </a:solidFill>
                <a:effectLst/>
                <a:latin typeface="Inter"/>
              </a:rPr>
              <a:t>Are there any sports that have a higher number of events for one gender compared to others?</a:t>
            </a:r>
          </a:p>
          <a:p>
            <a:pPr algn="l"/>
            <a:endParaRPr lang="en-US" sz="2800" b="1" i="0" dirty="0">
              <a:solidFill>
                <a:schemeClr val="bg1"/>
              </a:solidFill>
              <a:effectLst/>
              <a:latin typeface="Inter"/>
            </a:endParaRPr>
          </a:p>
        </p:txBody>
      </p:sp>
      <p:sp>
        <p:nvSpPr>
          <p:cNvPr id="14" name="TextBox 13">
            <a:extLst>
              <a:ext uri="{FF2B5EF4-FFF2-40B4-BE49-F238E27FC236}">
                <a16:creationId xmlns:a16="http://schemas.microsoft.com/office/drawing/2014/main" id="{1169096C-EBCF-B7D7-D6B3-CD5C97E29D89}"/>
              </a:ext>
            </a:extLst>
          </p:cNvPr>
          <p:cNvSpPr txBox="1"/>
          <p:nvPr/>
        </p:nvSpPr>
        <p:spPr>
          <a:xfrm>
            <a:off x="10134599" y="1834465"/>
            <a:ext cx="3913168" cy="2554545"/>
          </a:xfrm>
          <a:prstGeom prst="rect">
            <a:avLst/>
          </a:prstGeom>
          <a:noFill/>
        </p:spPr>
        <p:txBody>
          <a:bodyPr wrap="square" rtlCol="0">
            <a:spAutoFit/>
          </a:bodyPr>
          <a:lstStyle/>
          <a:p>
            <a:pPr algn="l"/>
            <a:br>
              <a:rPr lang="en-US" sz="2000" b="1" dirty="0">
                <a:solidFill>
                  <a:schemeClr val="bg1"/>
                </a:solidFill>
              </a:rPr>
            </a:br>
            <a:r>
              <a:rPr lang="en-US" sz="2000" b="1" dirty="0">
                <a:solidFill>
                  <a:schemeClr val="bg1"/>
                </a:solidFill>
              </a:rPr>
              <a:t>SHOOTING IN SUMMER OLYMPIC HAS MORE NUMBER OF EVENTS FOR MALE FOLLOWED BY ATHLETICS ,SWIMMING AND CYCLING. IN WINTER OLYMPICS  CROSS COUNTRY SKINING HAS MORE EVENTS FOR FEMALE</a:t>
            </a:r>
            <a:endParaRPr lang="en-US" sz="2000" b="1" i="0" dirty="0">
              <a:solidFill>
                <a:schemeClr val="bg1"/>
              </a:solidFill>
              <a:effectLst/>
              <a:latin typeface="Inter"/>
            </a:endParaRPr>
          </a:p>
        </p:txBody>
      </p:sp>
      <p:pic>
        <p:nvPicPr>
          <p:cNvPr id="8" name="Picture 7">
            <a:extLst>
              <a:ext uri="{FF2B5EF4-FFF2-40B4-BE49-F238E27FC236}">
                <a16:creationId xmlns:a16="http://schemas.microsoft.com/office/drawing/2014/main" id="{3B7B06CE-B4F8-42D2-CBC1-5E9ECB103B87}"/>
              </a:ext>
            </a:extLst>
          </p:cNvPr>
          <p:cNvPicPr>
            <a:picLocks noChangeAspect="1"/>
          </p:cNvPicPr>
          <p:nvPr/>
        </p:nvPicPr>
        <p:blipFill>
          <a:blip r:embed="rId4"/>
          <a:stretch>
            <a:fillRect/>
          </a:stretch>
        </p:blipFill>
        <p:spPr>
          <a:xfrm>
            <a:off x="346771" y="2013705"/>
            <a:ext cx="8417538" cy="4408610"/>
          </a:xfrm>
          <a:prstGeom prst="rect">
            <a:avLst/>
          </a:prstGeom>
        </p:spPr>
      </p:pic>
    </p:spTree>
    <p:extLst>
      <p:ext uri="{BB962C8B-B14F-4D97-AF65-F5344CB8AC3E}">
        <p14:creationId xmlns:p14="http://schemas.microsoft.com/office/powerpoint/2010/main" val="18515089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22275" y="-82412"/>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1962626"/>
            <a:ext cx="6995160" cy="694373"/>
          </a:xfrm>
          <a:prstGeom prst="rect">
            <a:avLst/>
          </a:prstGeom>
          <a:noFill/>
          <a:ln/>
        </p:spPr>
        <p:txBody>
          <a:bodyPr wrap="none" rtlCol="0" anchor="t"/>
          <a:lstStyle/>
          <a:p>
            <a:pPr marL="0" indent="0">
              <a:lnSpc>
                <a:spcPts val="5468"/>
              </a:lnSpc>
              <a:buNone/>
            </a:pPr>
            <a:endParaRPr lang="en-US" sz="4374" dirty="0"/>
          </a:p>
        </p:txBody>
      </p:sp>
      <p:sp>
        <p:nvSpPr>
          <p:cNvPr id="6" name="Text 3"/>
          <p:cNvSpPr/>
          <p:nvPr/>
        </p:nvSpPr>
        <p:spPr>
          <a:xfrm>
            <a:off x="2273975"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7" name="Text 4"/>
          <p:cNvSpPr/>
          <p:nvPr/>
        </p:nvSpPr>
        <p:spPr>
          <a:xfrm>
            <a:off x="2273975" y="3906679"/>
            <a:ext cx="2898100" cy="1421606"/>
          </a:xfrm>
          <a:prstGeom prst="rect">
            <a:avLst/>
          </a:prstGeom>
          <a:noFill/>
          <a:ln/>
        </p:spPr>
        <p:txBody>
          <a:bodyPr wrap="square" rtlCol="0" anchor="t"/>
          <a:lstStyle/>
          <a:p>
            <a:pPr marL="0" indent="0">
              <a:lnSpc>
                <a:spcPts val="2799"/>
              </a:lnSpc>
              <a:buNone/>
            </a:pPr>
            <a:endParaRPr lang="en-US" sz="1750" dirty="0"/>
          </a:p>
        </p:txBody>
      </p:sp>
      <p:sp>
        <p:nvSpPr>
          <p:cNvPr id="9" name="Text 6"/>
          <p:cNvSpPr/>
          <p:nvPr/>
        </p:nvSpPr>
        <p:spPr>
          <a:xfrm>
            <a:off x="5866209" y="3337322"/>
            <a:ext cx="2898100" cy="694373"/>
          </a:xfrm>
          <a:prstGeom prst="rect">
            <a:avLst/>
          </a:prstGeom>
          <a:noFill/>
          <a:ln/>
        </p:spPr>
        <p:txBody>
          <a:bodyPr wrap="square" rtlCol="0" anchor="t"/>
          <a:lstStyle/>
          <a:p>
            <a:pPr marL="0" indent="0">
              <a:lnSpc>
                <a:spcPts val="2734"/>
              </a:lnSpc>
              <a:buNone/>
            </a:pPr>
            <a:endParaRPr lang="en-US" sz="2187" dirty="0"/>
          </a:p>
        </p:txBody>
      </p:sp>
      <p:sp>
        <p:nvSpPr>
          <p:cNvPr id="10" name="Text 7"/>
          <p:cNvSpPr/>
          <p:nvPr/>
        </p:nvSpPr>
        <p:spPr>
          <a:xfrm>
            <a:off x="5866209" y="4253865"/>
            <a:ext cx="2898100" cy="1777008"/>
          </a:xfrm>
          <a:prstGeom prst="rect">
            <a:avLst/>
          </a:prstGeom>
          <a:noFill/>
          <a:ln/>
        </p:spPr>
        <p:txBody>
          <a:bodyPr wrap="square" rtlCol="0" anchor="t"/>
          <a:lstStyle/>
          <a:p>
            <a:pPr marL="0" indent="0">
              <a:lnSpc>
                <a:spcPts val="2799"/>
              </a:lnSpc>
              <a:buNone/>
            </a:pPr>
            <a:endParaRPr lang="en-US" sz="1750" dirty="0"/>
          </a:p>
        </p:txBody>
      </p:sp>
      <p:sp>
        <p:nvSpPr>
          <p:cNvPr id="12" name="Text 9"/>
          <p:cNvSpPr/>
          <p:nvPr/>
        </p:nvSpPr>
        <p:spPr>
          <a:xfrm>
            <a:off x="9458444"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13" name="Text 10"/>
          <p:cNvSpPr/>
          <p:nvPr/>
        </p:nvSpPr>
        <p:spPr>
          <a:xfrm>
            <a:off x="9458444" y="3906679"/>
            <a:ext cx="2898100"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t>
            </a:r>
            <a:endParaRPr lang="en-US" sz="1750" dirty="0"/>
          </a:p>
        </p:txBody>
      </p:sp>
      <p:sp>
        <p:nvSpPr>
          <p:cNvPr id="11" name="TextBox 10">
            <a:extLst>
              <a:ext uri="{FF2B5EF4-FFF2-40B4-BE49-F238E27FC236}">
                <a16:creationId xmlns:a16="http://schemas.microsoft.com/office/drawing/2014/main" id="{BAA3D765-0BC2-934E-0204-7AB53C16CC45}"/>
              </a:ext>
            </a:extLst>
          </p:cNvPr>
          <p:cNvSpPr txBox="1"/>
          <p:nvPr/>
        </p:nvSpPr>
        <p:spPr>
          <a:xfrm>
            <a:off x="2421275" y="314355"/>
            <a:ext cx="10494666" cy="1384995"/>
          </a:xfrm>
          <a:prstGeom prst="rect">
            <a:avLst/>
          </a:prstGeom>
          <a:noFill/>
        </p:spPr>
        <p:txBody>
          <a:bodyPr wrap="square" rtlCol="0">
            <a:spAutoFit/>
          </a:bodyPr>
          <a:lstStyle/>
          <a:p>
            <a:r>
              <a:rPr lang="en-US" sz="2800" b="1" i="0" dirty="0">
                <a:solidFill>
                  <a:schemeClr val="bg1"/>
                </a:solidFill>
                <a:effectLst/>
                <a:latin typeface="Inter"/>
              </a:rPr>
              <a:t>Are there any new events that have been introduced in recent editions of the Olympics?</a:t>
            </a:r>
          </a:p>
          <a:p>
            <a:pPr algn="l"/>
            <a:endParaRPr lang="en-US" sz="2800" b="1" i="0" dirty="0">
              <a:solidFill>
                <a:schemeClr val="bg1"/>
              </a:solidFill>
              <a:effectLst/>
              <a:latin typeface="Inter"/>
            </a:endParaRPr>
          </a:p>
        </p:txBody>
      </p:sp>
      <p:sp>
        <p:nvSpPr>
          <p:cNvPr id="14" name="TextBox 13">
            <a:extLst>
              <a:ext uri="{FF2B5EF4-FFF2-40B4-BE49-F238E27FC236}">
                <a16:creationId xmlns:a16="http://schemas.microsoft.com/office/drawing/2014/main" id="{1169096C-EBCF-B7D7-D6B3-CD5C97E29D89}"/>
              </a:ext>
            </a:extLst>
          </p:cNvPr>
          <p:cNvSpPr txBox="1"/>
          <p:nvPr/>
        </p:nvSpPr>
        <p:spPr>
          <a:xfrm>
            <a:off x="8795822" y="1879715"/>
            <a:ext cx="3913168" cy="707886"/>
          </a:xfrm>
          <a:prstGeom prst="rect">
            <a:avLst/>
          </a:prstGeom>
          <a:noFill/>
        </p:spPr>
        <p:txBody>
          <a:bodyPr wrap="square" rtlCol="0">
            <a:spAutoFit/>
          </a:bodyPr>
          <a:lstStyle/>
          <a:p>
            <a:pPr algn="l"/>
            <a:br>
              <a:rPr lang="en-US" sz="2000" b="1" dirty="0">
                <a:solidFill>
                  <a:schemeClr val="bg1"/>
                </a:solidFill>
              </a:rPr>
            </a:br>
            <a:r>
              <a:rPr lang="en-US" sz="2000" b="1" dirty="0">
                <a:solidFill>
                  <a:schemeClr val="bg1"/>
                </a:solidFill>
              </a:rPr>
              <a:t>SUMMER OLYMPICS</a:t>
            </a:r>
            <a:endParaRPr lang="en-US" sz="2000" b="1" i="0" dirty="0">
              <a:solidFill>
                <a:schemeClr val="bg1"/>
              </a:solidFill>
              <a:effectLst/>
              <a:latin typeface="Inter"/>
            </a:endParaRPr>
          </a:p>
        </p:txBody>
      </p:sp>
      <p:pic>
        <p:nvPicPr>
          <p:cNvPr id="8" name="Picture 7">
            <a:extLst>
              <a:ext uri="{FF2B5EF4-FFF2-40B4-BE49-F238E27FC236}">
                <a16:creationId xmlns:a16="http://schemas.microsoft.com/office/drawing/2014/main" id="{261BC8DB-C8E0-19DF-3B23-96FC9E3DD9FC}"/>
              </a:ext>
            </a:extLst>
          </p:cNvPr>
          <p:cNvPicPr>
            <a:picLocks noChangeAspect="1"/>
          </p:cNvPicPr>
          <p:nvPr/>
        </p:nvPicPr>
        <p:blipFill>
          <a:blip r:embed="rId4"/>
          <a:stretch>
            <a:fillRect/>
          </a:stretch>
        </p:blipFill>
        <p:spPr>
          <a:xfrm>
            <a:off x="4605740" y="1680938"/>
            <a:ext cx="3943476" cy="2925512"/>
          </a:xfrm>
          <a:prstGeom prst="rect">
            <a:avLst/>
          </a:prstGeom>
        </p:spPr>
      </p:pic>
      <p:pic>
        <p:nvPicPr>
          <p:cNvPr id="16" name="Picture 15">
            <a:extLst>
              <a:ext uri="{FF2B5EF4-FFF2-40B4-BE49-F238E27FC236}">
                <a16:creationId xmlns:a16="http://schemas.microsoft.com/office/drawing/2014/main" id="{127BD494-8E6D-0D8C-A446-5BD26191A779}"/>
              </a:ext>
            </a:extLst>
          </p:cNvPr>
          <p:cNvPicPr>
            <a:picLocks noChangeAspect="1"/>
          </p:cNvPicPr>
          <p:nvPr/>
        </p:nvPicPr>
        <p:blipFill>
          <a:blip r:embed="rId5"/>
          <a:stretch>
            <a:fillRect/>
          </a:stretch>
        </p:blipFill>
        <p:spPr>
          <a:xfrm>
            <a:off x="4636048" y="5117894"/>
            <a:ext cx="3913168" cy="2331922"/>
          </a:xfrm>
          <a:prstGeom prst="rect">
            <a:avLst/>
          </a:prstGeom>
        </p:spPr>
      </p:pic>
      <p:sp>
        <p:nvSpPr>
          <p:cNvPr id="17" name="TextBox 16">
            <a:extLst>
              <a:ext uri="{FF2B5EF4-FFF2-40B4-BE49-F238E27FC236}">
                <a16:creationId xmlns:a16="http://schemas.microsoft.com/office/drawing/2014/main" id="{D3CF5E97-E7C6-61A6-4112-979AB1C06771}"/>
              </a:ext>
            </a:extLst>
          </p:cNvPr>
          <p:cNvSpPr txBox="1"/>
          <p:nvPr/>
        </p:nvSpPr>
        <p:spPr>
          <a:xfrm>
            <a:off x="8983685" y="5606189"/>
            <a:ext cx="3981005" cy="707886"/>
          </a:xfrm>
          <a:prstGeom prst="rect">
            <a:avLst/>
          </a:prstGeom>
          <a:noFill/>
        </p:spPr>
        <p:txBody>
          <a:bodyPr wrap="square" rtlCol="0">
            <a:spAutoFit/>
          </a:bodyPr>
          <a:lstStyle/>
          <a:p>
            <a:pPr algn="l"/>
            <a:br>
              <a:rPr lang="en-US" sz="2000" b="1" dirty="0">
                <a:solidFill>
                  <a:schemeClr val="bg1"/>
                </a:solidFill>
              </a:rPr>
            </a:br>
            <a:r>
              <a:rPr lang="en-US" sz="2000" b="1" dirty="0">
                <a:solidFill>
                  <a:schemeClr val="bg1"/>
                </a:solidFill>
              </a:rPr>
              <a:t>WINTER OLYMPICS</a:t>
            </a:r>
            <a:endParaRPr lang="en-US" sz="2000" b="1" i="0" dirty="0">
              <a:solidFill>
                <a:schemeClr val="bg1"/>
              </a:solidFill>
              <a:effectLst/>
              <a:latin typeface="Inter"/>
            </a:endParaRPr>
          </a:p>
        </p:txBody>
      </p:sp>
    </p:spTree>
    <p:extLst>
      <p:ext uri="{BB962C8B-B14F-4D97-AF65-F5344CB8AC3E}">
        <p14:creationId xmlns:p14="http://schemas.microsoft.com/office/powerpoint/2010/main" val="2568673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29091" y="565594"/>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1392555"/>
            <a:ext cx="7056120" cy="694373"/>
          </a:xfrm>
          <a:prstGeom prst="rect">
            <a:avLst/>
          </a:prstGeom>
          <a:noFill/>
          <a:ln/>
        </p:spPr>
        <p:txBody>
          <a:bodyPr wrap="none" rtlCol="0" anchor="t"/>
          <a:lstStyle/>
          <a:p>
            <a:pPr marL="0" indent="0">
              <a:lnSpc>
                <a:spcPts val="5468"/>
              </a:lnSpc>
              <a:buNone/>
            </a:pPr>
            <a:endParaRPr lang="en-US" sz="4374" dirty="0"/>
          </a:p>
        </p:txBody>
      </p:sp>
      <p:sp>
        <p:nvSpPr>
          <p:cNvPr id="7" name="Text 3"/>
          <p:cNvSpPr/>
          <p:nvPr/>
        </p:nvSpPr>
        <p:spPr>
          <a:xfrm>
            <a:off x="2037993" y="5415201"/>
            <a:ext cx="3295888" cy="1421606"/>
          </a:xfrm>
          <a:prstGeom prst="rect">
            <a:avLst/>
          </a:prstGeom>
          <a:noFill/>
          <a:ln/>
        </p:spPr>
        <p:txBody>
          <a:bodyPr wrap="square" rtlCol="0" anchor="t"/>
          <a:lstStyle/>
          <a:p>
            <a:pPr marL="0" indent="0" algn="l">
              <a:lnSpc>
                <a:spcPts val="2799"/>
              </a:lnSpc>
              <a:buNone/>
            </a:pPr>
            <a:endParaRPr lang="en-US" sz="1750" dirty="0"/>
          </a:p>
        </p:txBody>
      </p:sp>
      <p:sp>
        <p:nvSpPr>
          <p:cNvPr id="9" name="Text 4"/>
          <p:cNvSpPr/>
          <p:nvPr/>
        </p:nvSpPr>
        <p:spPr>
          <a:xfrm>
            <a:off x="5667137" y="4845963"/>
            <a:ext cx="2221944" cy="347186"/>
          </a:xfrm>
          <a:prstGeom prst="rect">
            <a:avLst/>
          </a:prstGeom>
          <a:noFill/>
          <a:ln/>
        </p:spPr>
        <p:txBody>
          <a:bodyPr wrap="none" rtlCol="0" anchor="t"/>
          <a:lstStyle/>
          <a:p>
            <a:pPr marL="0" indent="0" algn="l">
              <a:lnSpc>
                <a:spcPts val="2734"/>
              </a:lnSpc>
              <a:buNone/>
            </a:pPr>
            <a:endParaRPr lang="en-US" sz="2187" dirty="0"/>
          </a:p>
        </p:txBody>
      </p:sp>
      <p:sp>
        <p:nvSpPr>
          <p:cNvPr id="10" name="Text 5"/>
          <p:cNvSpPr/>
          <p:nvPr/>
        </p:nvSpPr>
        <p:spPr>
          <a:xfrm>
            <a:off x="5667137" y="5415320"/>
            <a:ext cx="3296007" cy="1066205"/>
          </a:xfrm>
          <a:prstGeom prst="rect">
            <a:avLst/>
          </a:prstGeom>
          <a:noFill/>
          <a:ln/>
        </p:spPr>
        <p:txBody>
          <a:bodyPr wrap="square" rtlCol="0" anchor="t"/>
          <a:lstStyle/>
          <a:p>
            <a:pPr marL="0" indent="0" algn="l">
              <a:lnSpc>
                <a:spcPts val="2799"/>
              </a:lnSpc>
              <a:buNone/>
            </a:pPr>
            <a:endParaRPr lang="en-US" sz="1750" dirty="0"/>
          </a:p>
        </p:txBody>
      </p:sp>
      <p:sp>
        <p:nvSpPr>
          <p:cNvPr id="12" name="Text 6"/>
          <p:cNvSpPr/>
          <p:nvPr/>
        </p:nvSpPr>
        <p:spPr>
          <a:xfrm>
            <a:off x="9296400" y="4845963"/>
            <a:ext cx="2613660" cy="347186"/>
          </a:xfrm>
          <a:prstGeom prst="rect">
            <a:avLst/>
          </a:prstGeom>
          <a:noFill/>
          <a:ln/>
        </p:spPr>
        <p:txBody>
          <a:bodyPr wrap="none" rtlCol="0" anchor="t"/>
          <a:lstStyle/>
          <a:p>
            <a:pPr marL="0" indent="0" algn="l">
              <a:lnSpc>
                <a:spcPts val="2734"/>
              </a:lnSpc>
              <a:buNone/>
            </a:pPr>
            <a:endParaRPr lang="en-US" sz="2187" dirty="0"/>
          </a:p>
        </p:txBody>
      </p:sp>
      <p:sp>
        <p:nvSpPr>
          <p:cNvPr id="13" name="Text 7"/>
          <p:cNvSpPr/>
          <p:nvPr/>
        </p:nvSpPr>
        <p:spPr>
          <a:xfrm>
            <a:off x="9296400" y="5415320"/>
            <a:ext cx="3296007" cy="1421606"/>
          </a:xfrm>
          <a:prstGeom prst="rect">
            <a:avLst/>
          </a:prstGeom>
          <a:noFill/>
          <a:ln/>
        </p:spPr>
        <p:txBody>
          <a:bodyPr wrap="square" rtlCol="0" anchor="t"/>
          <a:lstStyle/>
          <a:p>
            <a:pPr marL="0" indent="0" algn="l">
              <a:lnSpc>
                <a:spcPts val="2799"/>
              </a:lnSpc>
              <a:buNone/>
            </a:pPr>
            <a:endParaRPr lang="en-US" sz="1750" dirty="0"/>
          </a:p>
        </p:txBody>
      </p:sp>
      <p:sp>
        <p:nvSpPr>
          <p:cNvPr id="17" name="TextBox 16">
            <a:extLst>
              <a:ext uri="{FF2B5EF4-FFF2-40B4-BE49-F238E27FC236}">
                <a16:creationId xmlns:a16="http://schemas.microsoft.com/office/drawing/2014/main" id="{DBC4BBA7-BD95-31BB-1946-7C2BDE6AFDB4}"/>
              </a:ext>
            </a:extLst>
          </p:cNvPr>
          <p:cNvSpPr txBox="1"/>
          <p:nvPr/>
        </p:nvSpPr>
        <p:spPr>
          <a:xfrm>
            <a:off x="5961530" y="290515"/>
            <a:ext cx="3334870" cy="954107"/>
          </a:xfrm>
          <a:prstGeom prst="rect">
            <a:avLst/>
          </a:prstGeom>
          <a:noFill/>
        </p:spPr>
        <p:txBody>
          <a:bodyPr wrap="square" rtlCol="0">
            <a:spAutoFit/>
          </a:bodyPr>
          <a:lstStyle/>
          <a:p>
            <a:r>
              <a:rPr lang="en-IN" sz="2800" b="1" i="1" dirty="0">
                <a:solidFill>
                  <a:schemeClr val="bg1"/>
                </a:solidFill>
              </a:rPr>
              <a:t>ER DIAGRAM</a:t>
            </a:r>
          </a:p>
          <a:p>
            <a:endParaRPr lang="en-IN" sz="2800" b="1" i="1" dirty="0">
              <a:solidFill>
                <a:schemeClr val="bg1"/>
              </a:solidFill>
            </a:endParaRPr>
          </a:p>
        </p:txBody>
      </p:sp>
      <p:pic>
        <p:nvPicPr>
          <p:cNvPr id="6" name="Picture 5">
            <a:extLst>
              <a:ext uri="{FF2B5EF4-FFF2-40B4-BE49-F238E27FC236}">
                <a16:creationId xmlns:a16="http://schemas.microsoft.com/office/drawing/2014/main" id="{E4DB3656-805D-9030-3610-F14B9EC7A1D4}"/>
              </a:ext>
            </a:extLst>
          </p:cNvPr>
          <p:cNvPicPr>
            <a:picLocks noChangeAspect="1"/>
          </p:cNvPicPr>
          <p:nvPr/>
        </p:nvPicPr>
        <p:blipFill>
          <a:blip r:embed="rId4"/>
          <a:stretch>
            <a:fillRect/>
          </a:stretch>
        </p:blipFill>
        <p:spPr>
          <a:xfrm>
            <a:off x="2578025" y="1383982"/>
            <a:ext cx="10014381" cy="5461635"/>
          </a:xfrm>
          <a:prstGeom prst="rect">
            <a:avLst/>
          </a:prstGeom>
        </p:spPr>
      </p:pic>
    </p:spTree>
    <p:extLst>
      <p:ext uri="{BB962C8B-B14F-4D97-AF65-F5344CB8AC3E}">
        <p14:creationId xmlns:p14="http://schemas.microsoft.com/office/powerpoint/2010/main" val="40125382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36266"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1962626"/>
            <a:ext cx="6995160" cy="694373"/>
          </a:xfrm>
          <a:prstGeom prst="rect">
            <a:avLst/>
          </a:prstGeom>
          <a:noFill/>
          <a:ln/>
        </p:spPr>
        <p:txBody>
          <a:bodyPr wrap="none" rtlCol="0" anchor="t"/>
          <a:lstStyle/>
          <a:p>
            <a:pPr marL="0" indent="0">
              <a:lnSpc>
                <a:spcPts val="5468"/>
              </a:lnSpc>
              <a:buNone/>
            </a:pPr>
            <a:endParaRPr lang="en-US" sz="4374" dirty="0"/>
          </a:p>
        </p:txBody>
      </p:sp>
      <p:sp>
        <p:nvSpPr>
          <p:cNvPr id="6" name="Text 3"/>
          <p:cNvSpPr/>
          <p:nvPr/>
        </p:nvSpPr>
        <p:spPr>
          <a:xfrm>
            <a:off x="2273975"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7" name="Text 4"/>
          <p:cNvSpPr/>
          <p:nvPr/>
        </p:nvSpPr>
        <p:spPr>
          <a:xfrm>
            <a:off x="2273975" y="3906679"/>
            <a:ext cx="2898100" cy="1421606"/>
          </a:xfrm>
          <a:prstGeom prst="rect">
            <a:avLst/>
          </a:prstGeom>
          <a:noFill/>
          <a:ln/>
        </p:spPr>
        <p:txBody>
          <a:bodyPr wrap="square" rtlCol="0" anchor="t"/>
          <a:lstStyle/>
          <a:p>
            <a:pPr marL="0" indent="0">
              <a:lnSpc>
                <a:spcPts val="2799"/>
              </a:lnSpc>
              <a:buNone/>
            </a:pPr>
            <a:endParaRPr lang="en-US" sz="1750" dirty="0"/>
          </a:p>
        </p:txBody>
      </p:sp>
      <p:sp>
        <p:nvSpPr>
          <p:cNvPr id="9" name="Text 6"/>
          <p:cNvSpPr/>
          <p:nvPr/>
        </p:nvSpPr>
        <p:spPr>
          <a:xfrm>
            <a:off x="5866209" y="3337322"/>
            <a:ext cx="2898100" cy="694373"/>
          </a:xfrm>
          <a:prstGeom prst="rect">
            <a:avLst/>
          </a:prstGeom>
          <a:noFill/>
          <a:ln/>
        </p:spPr>
        <p:txBody>
          <a:bodyPr wrap="square" rtlCol="0" anchor="t"/>
          <a:lstStyle/>
          <a:p>
            <a:pPr marL="0" indent="0">
              <a:lnSpc>
                <a:spcPts val="2734"/>
              </a:lnSpc>
              <a:buNone/>
            </a:pPr>
            <a:endParaRPr lang="en-US" sz="2187" dirty="0"/>
          </a:p>
        </p:txBody>
      </p:sp>
      <p:sp>
        <p:nvSpPr>
          <p:cNvPr id="10" name="Text 7"/>
          <p:cNvSpPr/>
          <p:nvPr/>
        </p:nvSpPr>
        <p:spPr>
          <a:xfrm>
            <a:off x="5866209" y="4253865"/>
            <a:ext cx="2898100" cy="1777008"/>
          </a:xfrm>
          <a:prstGeom prst="rect">
            <a:avLst/>
          </a:prstGeom>
          <a:noFill/>
          <a:ln/>
        </p:spPr>
        <p:txBody>
          <a:bodyPr wrap="square" rtlCol="0" anchor="t"/>
          <a:lstStyle/>
          <a:p>
            <a:pPr marL="0" indent="0">
              <a:lnSpc>
                <a:spcPts val="2799"/>
              </a:lnSpc>
              <a:buNone/>
            </a:pPr>
            <a:endParaRPr lang="en-US" sz="1750" dirty="0"/>
          </a:p>
        </p:txBody>
      </p:sp>
      <p:sp>
        <p:nvSpPr>
          <p:cNvPr id="12" name="Text 9"/>
          <p:cNvSpPr/>
          <p:nvPr/>
        </p:nvSpPr>
        <p:spPr>
          <a:xfrm>
            <a:off x="9458444"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13" name="Text 10"/>
          <p:cNvSpPr/>
          <p:nvPr/>
        </p:nvSpPr>
        <p:spPr>
          <a:xfrm>
            <a:off x="9458444" y="3906679"/>
            <a:ext cx="2898100"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t>
            </a:r>
            <a:endParaRPr lang="en-US" sz="1750" dirty="0"/>
          </a:p>
        </p:txBody>
      </p:sp>
      <p:sp>
        <p:nvSpPr>
          <p:cNvPr id="11" name="TextBox 10">
            <a:extLst>
              <a:ext uri="{FF2B5EF4-FFF2-40B4-BE49-F238E27FC236}">
                <a16:creationId xmlns:a16="http://schemas.microsoft.com/office/drawing/2014/main" id="{BAA3D765-0BC2-934E-0204-7AB53C16CC45}"/>
              </a:ext>
            </a:extLst>
          </p:cNvPr>
          <p:cNvSpPr txBox="1"/>
          <p:nvPr/>
        </p:nvSpPr>
        <p:spPr>
          <a:xfrm>
            <a:off x="2421275" y="314355"/>
            <a:ext cx="10494666" cy="1384995"/>
          </a:xfrm>
          <a:prstGeom prst="rect">
            <a:avLst/>
          </a:prstGeom>
          <a:noFill/>
        </p:spPr>
        <p:txBody>
          <a:bodyPr wrap="square" rtlCol="0">
            <a:spAutoFit/>
          </a:bodyPr>
          <a:lstStyle/>
          <a:p>
            <a:r>
              <a:rPr lang="en-US" sz="2800" b="1" i="0" dirty="0">
                <a:solidFill>
                  <a:schemeClr val="bg1"/>
                </a:solidFill>
                <a:effectLst/>
                <a:latin typeface="Inter"/>
              </a:rPr>
              <a:t>Are there any events that have been discontinued or removed from the Olympics?</a:t>
            </a:r>
          </a:p>
          <a:p>
            <a:pPr algn="l"/>
            <a:endParaRPr lang="en-US" sz="2800" b="1" i="0" dirty="0">
              <a:solidFill>
                <a:schemeClr val="bg1"/>
              </a:solidFill>
              <a:effectLst/>
              <a:latin typeface="Inter"/>
            </a:endParaRPr>
          </a:p>
        </p:txBody>
      </p:sp>
      <p:sp>
        <p:nvSpPr>
          <p:cNvPr id="14" name="TextBox 13">
            <a:extLst>
              <a:ext uri="{FF2B5EF4-FFF2-40B4-BE49-F238E27FC236}">
                <a16:creationId xmlns:a16="http://schemas.microsoft.com/office/drawing/2014/main" id="{1169096C-EBCF-B7D7-D6B3-CD5C97E29D89}"/>
              </a:ext>
            </a:extLst>
          </p:cNvPr>
          <p:cNvSpPr txBox="1"/>
          <p:nvPr/>
        </p:nvSpPr>
        <p:spPr>
          <a:xfrm>
            <a:off x="10134599" y="1834465"/>
            <a:ext cx="3913168" cy="3477875"/>
          </a:xfrm>
          <a:prstGeom prst="rect">
            <a:avLst/>
          </a:prstGeom>
          <a:noFill/>
        </p:spPr>
        <p:txBody>
          <a:bodyPr wrap="square" rtlCol="0">
            <a:spAutoFit/>
          </a:bodyPr>
          <a:lstStyle/>
          <a:p>
            <a:pPr algn="l"/>
            <a:r>
              <a:rPr lang="en-US" sz="2000" b="1" dirty="0">
                <a:solidFill>
                  <a:schemeClr val="bg1"/>
                </a:solidFill>
              </a:rPr>
              <a:t>IN RECENT EDTION  FOLLOWING EVENTS IN TABLE WERE NOT PART OF THE GAME.WE CAN FIND OUT IN YEAR 2008 AND 2012  SUMMER AND IN YEAR 2010-2014 OF WINTER OLYMPICS  BY SIMPLY APPLYING FILTER IN TABLE  SUMMER AND WINTER(IN FILTER DO NOT SELECT VALUE 0 ,THE REST WILL BE DISCONTINUE EVENT)</a:t>
            </a:r>
            <a:br>
              <a:rPr lang="en-US" sz="2000" b="1" dirty="0">
                <a:solidFill>
                  <a:schemeClr val="bg1"/>
                </a:solidFill>
              </a:rPr>
            </a:br>
            <a:endParaRPr lang="en-US" sz="2000" b="1" i="0" dirty="0">
              <a:solidFill>
                <a:schemeClr val="bg1"/>
              </a:solidFill>
              <a:effectLst/>
              <a:latin typeface="Inter"/>
            </a:endParaRPr>
          </a:p>
        </p:txBody>
      </p:sp>
      <p:pic>
        <p:nvPicPr>
          <p:cNvPr id="18" name="Picture 17">
            <a:extLst>
              <a:ext uri="{FF2B5EF4-FFF2-40B4-BE49-F238E27FC236}">
                <a16:creationId xmlns:a16="http://schemas.microsoft.com/office/drawing/2014/main" id="{870356FB-D0A2-D7E2-8F92-33D18821D477}"/>
              </a:ext>
            </a:extLst>
          </p:cNvPr>
          <p:cNvPicPr>
            <a:picLocks noChangeAspect="1"/>
          </p:cNvPicPr>
          <p:nvPr/>
        </p:nvPicPr>
        <p:blipFill>
          <a:blip r:embed="rId4"/>
          <a:stretch>
            <a:fillRect/>
          </a:stretch>
        </p:blipFill>
        <p:spPr>
          <a:xfrm>
            <a:off x="1227223" y="1880977"/>
            <a:ext cx="2812024" cy="3802710"/>
          </a:xfrm>
          <a:prstGeom prst="rect">
            <a:avLst/>
          </a:prstGeom>
        </p:spPr>
      </p:pic>
      <p:sp>
        <p:nvSpPr>
          <p:cNvPr id="19" name="TextBox 18">
            <a:extLst>
              <a:ext uri="{FF2B5EF4-FFF2-40B4-BE49-F238E27FC236}">
                <a16:creationId xmlns:a16="http://schemas.microsoft.com/office/drawing/2014/main" id="{E90648B0-EED9-2D37-B55A-F39B378B870F}"/>
              </a:ext>
            </a:extLst>
          </p:cNvPr>
          <p:cNvSpPr txBox="1"/>
          <p:nvPr/>
        </p:nvSpPr>
        <p:spPr>
          <a:xfrm>
            <a:off x="4227755" y="1879715"/>
            <a:ext cx="2812025" cy="707886"/>
          </a:xfrm>
          <a:prstGeom prst="rect">
            <a:avLst/>
          </a:prstGeom>
          <a:noFill/>
        </p:spPr>
        <p:txBody>
          <a:bodyPr wrap="square" rtlCol="0">
            <a:spAutoFit/>
          </a:bodyPr>
          <a:lstStyle/>
          <a:p>
            <a:pPr algn="l"/>
            <a:br>
              <a:rPr lang="en-US" sz="2000" b="1" dirty="0">
                <a:solidFill>
                  <a:schemeClr val="bg1"/>
                </a:solidFill>
              </a:rPr>
            </a:br>
            <a:r>
              <a:rPr lang="en-US" sz="2000" b="1" dirty="0">
                <a:solidFill>
                  <a:schemeClr val="bg1"/>
                </a:solidFill>
              </a:rPr>
              <a:t>SUMMER OLYMPICS</a:t>
            </a:r>
            <a:endParaRPr lang="en-US" sz="2000" b="1" i="0" dirty="0">
              <a:solidFill>
                <a:schemeClr val="bg1"/>
              </a:solidFill>
              <a:effectLst/>
              <a:latin typeface="Inter"/>
            </a:endParaRPr>
          </a:p>
        </p:txBody>
      </p:sp>
      <p:pic>
        <p:nvPicPr>
          <p:cNvPr id="21" name="Picture 20">
            <a:extLst>
              <a:ext uri="{FF2B5EF4-FFF2-40B4-BE49-F238E27FC236}">
                <a16:creationId xmlns:a16="http://schemas.microsoft.com/office/drawing/2014/main" id="{A83B67EC-E1EA-93A7-133E-59C15BF90B38}"/>
              </a:ext>
            </a:extLst>
          </p:cNvPr>
          <p:cNvPicPr>
            <a:picLocks noChangeAspect="1"/>
          </p:cNvPicPr>
          <p:nvPr/>
        </p:nvPicPr>
        <p:blipFill>
          <a:blip r:embed="rId5"/>
          <a:stretch>
            <a:fillRect/>
          </a:stretch>
        </p:blipFill>
        <p:spPr>
          <a:xfrm>
            <a:off x="4783304" y="5793576"/>
            <a:ext cx="2495630" cy="1575411"/>
          </a:xfrm>
          <a:prstGeom prst="rect">
            <a:avLst/>
          </a:prstGeom>
        </p:spPr>
      </p:pic>
      <p:sp>
        <p:nvSpPr>
          <p:cNvPr id="22" name="TextBox 21">
            <a:extLst>
              <a:ext uri="{FF2B5EF4-FFF2-40B4-BE49-F238E27FC236}">
                <a16:creationId xmlns:a16="http://schemas.microsoft.com/office/drawing/2014/main" id="{2518B2DC-202F-F759-D6C9-A2A0DEF2DF4A}"/>
              </a:ext>
            </a:extLst>
          </p:cNvPr>
          <p:cNvSpPr txBox="1"/>
          <p:nvPr/>
        </p:nvSpPr>
        <p:spPr>
          <a:xfrm>
            <a:off x="7870443" y="5660364"/>
            <a:ext cx="3981005" cy="707886"/>
          </a:xfrm>
          <a:prstGeom prst="rect">
            <a:avLst/>
          </a:prstGeom>
          <a:noFill/>
        </p:spPr>
        <p:txBody>
          <a:bodyPr wrap="square" rtlCol="0">
            <a:spAutoFit/>
          </a:bodyPr>
          <a:lstStyle/>
          <a:p>
            <a:pPr algn="l"/>
            <a:br>
              <a:rPr lang="en-US" sz="2000" b="1" dirty="0">
                <a:solidFill>
                  <a:schemeClr val="bg1"/>
                </a:solidFill>
              </a:rPr>
            </a:br>
            <a:r>
              <a:rPr lang="en-US" sz="2000" b="1" dirty="0">
                <a:solidFill>
                  <a:schemeClr val="bg1"/>
                </a:solidFill>
              </a:rPr>
              <a:t>WINTER OLYMPICS</a:t>
            </a:r>
            <a:endParaRPr lang="en-US" sz="2000" b="1" i="0" dirty="0">
              <a:solidFill>
                <a:schemeClr val="bg1"/>
              </a:solidFill>
              <a:effectLst/>
              <a:latin typeface="Inter"/>
            </a:endParaRPr>
          </a:p>
        </p:txBody>
      </p:sp>
    </p:spTree>
    <p:extLst>
      <p:ext uri="{BB962C8B-B14F-4D97-AF65-F5344CB8AC3E}">
        <p14:creationId xmlns:p14="http://schemas.microsoft.com/office/powerpoint/2010/main" val="20144755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314355"/>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en-IN" dirty="0"/>
          </a:p>
        </p:txBody>
      </p:sp>
      <p:sp>
        <p:nvSpPr>
          <p:cNvPr id="4" name="Text 1"/>
          <p:cNvSpPr/>
          <p:nvPr/>
        </p:nvSpPr>
        <p:spPr>
          <a:xfrm>
            <a:off x="2037993" y="1962626"/>
            <a:ext cx="6995160" cy="694373"/>
          </a:xfrm>
          <a:prstGeom prst="rect">
            <a:avLst/>
          </a:prstGeom>
          <a:noFill/>
          <a:ln/>
        </p:spPr>
        <p:txBody>
          <a:bodyPr wrap="none" rtlCol="0" anchor="t"/>
          <a:lstStyle/>
          <a:p>
            <a:pPr marL="0" indent="0">
              <a:lnSpc>
                <a:spcPts val="5468"/>
              </a:lnSpc>
              <a:buNone/>
            </a:pPr>
            <a:endParaRPr lang="en-US" sz="4374" dirty="0"/>
          </a:p>
        </p:txBody>
      </p:sp>
      <p:sp>
        <p:nvSpPr>
          <p:cNvPr id="6" name="Text 3"/>
          <p:cNvSpPr/>
          <p:nvPr/>
        </p:nvSpPr>
        <p:spPr>
          <a:xfrm>
            <a:off x="2273975"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7" name="Text 4"/>
          <p:cNvSpPr/>
          <p:nvPr/>
        </p:nvSpPr>
        <p:spPr>
          <a:xfrm>
            <a:off x="2273975" y="3906679"/>
            <a:ext cx="2898100" cy="1421606"/>
          </a:xfrm>
          <a:prstGeom prst="rect">
            <a:avLst/>
          </a:prstGeom>
          <a:noFill/>
          <a:ln/>
        </p:spPr>
        <p:txBody>
          <a:bodyPr wrap="square" rtlCol="0" anchor="t"/>
          <a:lstStyle/>
          <a:p>
            <a:pPr marL="0" indent="0">
              <a:lnSpc>
                <a:spcPts val="2799"/>
              </a:lnSpc>
              <a:buNone/>
            </a:pPr>
            <a:endParaRPr lang="en-US" sz="1750" dirty="0"/>
          </a:p>
        </p:txBody>
      </p:sp>
      <p:sp>
        <p:nvSpPr>
          <p:cNvPr id="9" name="Text 6"/>
          <p:cNvSpPr/>
          <p:nvPr/>
        </p:nvSpPr>
        <p:spPr>
          <a:xfrm>
            <a:off x="5866209" y="3337322"/>
            <a:ext cx="2898100" cy="694373"/>
          </a:xfrm>
          <a:prstGeom prst="rect">
            <a:avLst/>
          </a:prstGeom>
          <a:noFill/>
          <a:ln/>
        </p:spPr>
        <p:txBody>
          <a:bodyPr wrap="square" rtlCol="0" anchor="t"/>
          <a:lstStyle/>
          <a:p>
            <a:pPr marL="0" indent="0">
              <a:lnSpc>
                <a:spcPts val="2734"/>
              </a:lnSpc>
              <a:buNone/>
            </a:pPr>
            <a:endParaRPr lang="en-US" sz="2187" dirty="0"/>
          </a:p>
        </p:txBody>
      </p:sp>
      <p:sp>
        <p:nvSpPr>
          <p:cNvPr id="10" name="Text 7"/>
          <p:cNvSpPr/>
          <p:nvPr/>
        </p:nvSpPr>
        <p:spPr>
          <a:xfrm>
            <a:off x="5866209" y="4253865"/>
            <a:ext cx="2898100" cy="1777008"/>
          </a:xfrm>
          <a:prstGeom prst="rect">
            <a:avLst/>
          </a:prstGeom>
          <a:noFill/>
          <a:ln/>
        </p:spPr>
        <p:txBody>
          <a:bodyPr wrap="square" rtlCol="0" anchor="t"/>
          <a:lstStyle/>
          <a:p>
            <a:pPr marL="0" indent="0">
              <a:lnSpc>
                <a:spcPts val="2799"/>
              </a:lnSpc>
              <a:buNone/>
            </a:pPr>
            <a:endParaRPr lang="en-US" sz="1750" dirty="0"/>
          </a:p>
        </p:txBody>
      </p:sp>
      <p:sp>
        <p:nvSpPr>
          <p:cNvPr id="12" name="Text 9"/>
          <p:cNvSpPr/>
          <p:nvPr/>
        </p:nvSpPr>
        <p:spPr>
          <a:xfrm>
            <a:off x="9458444"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13" name="Text 10"/>
          <p:cNvSpPr/>
          <p:nvPr/>
        </p:nvSpPr>
        <p:spPr>
          <a:xfrm>
            <a:off x="9458444" y="3906679"/>
            <a:ext cx="2898100"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t>
            </a:r>
            <a:endParaRPr lang="en-US" sz="1750" dirty="0"/>
          </a:p>
        </p:txBody>
      </p:sp>
      <p:sp>
        <p:nvSpPr>
          <p:cNvPr id="14" name="TextBox 13">
            <a:extLst>
              <a:ext uri="{FF2B5EF4-FFF2-40B4-BE49-F238E27FC236}">
                <a16:creationId xmlns:a16="http://schemas.microsoft.com/office/drawing/2014/main" id="{1169096C-EBCF-B7D7-D6B3-CD5C97E29D89}"/>
              </a:ext>
            </a:extLst>
          </p:cNvPr>
          <p:cNvSpPr txBox="1"/>
          <p:nvPr/>
        </p:nvSpPr>
        <p:spPr>
          <a:xfrm>
            <a:off x="10134599" y="1834465"/>
            <a:ext cx="3913168" cy="1631216"/>
          </a:xfrm>
          <a:prstGeom prst="rect">
            <a:avLst/>
          </a:prstGeom>
          <a:noFill/>
        </p:spPr>
        <p:txBody>
          <a:bodyPr wrap="square" rtlCol="0">
            <a:spAutoFit/>
          </a:bodyPr>
          <a:lstStyle/>
          <a:p>
            <a:pPr algn="l"/>
            <a:r>
              <a:rPr lang="en-US" sz="2000" b="0" i="0" dirty="0">
                <a:solidFill>
                  <a:srgbClr val="D1D5DB"/>
                </a:solidFill>
                <a:effectLst/>
                <a:latin typeface="Söhne"/>
              </a:rPr>
              <a:t>There are some notable trends in the height and weight of Olympic participants over time, although these trends can vary depending on the specific sport and TIME</a:t>
            </a:r>
            <a:endParaRPr lang="en-US" sz="2000" b="1" i="0" dirty="0">
              <a:solidFill>
                <a:schemeClr val="bg1"/>
              </a:solidFill>
              <a:effectLst/>
              <a:latin typeface="Inter"/>
            </a:endParaRPr>
          </a:p>
        </p:txBody>
      </p:sp>
      <p:sp>
        <p:nvSpPr>
          <p:cNvPr id="15" name="TextBox 14">
            <a:extLst>
              <a:ext uri="{FF2B5EF4-FFF2-40B4-BE49-F238E27FC236}">
                <a16:creationId xmlns:a16="http://schemas.microsoft.com/office/drawing/2014/main" id="{BF080203-D2F3-8AA4-20D1-351C47161B71}"/>
              </a:ext>
            </a:extLst>
          </p:cNvPr>
          <p:cNvSpPr txBox="1"/>
          <p:nvPr/>
        </p:nvSpPr>
        <p:spPr>
          <a:xfrm>
            <a:off x="2421275" y="314355"/>
            <a:ext cx="10494666" cy="1384995"/>
          </a:xfrm>
          <a:prstGeom prst="rect">
            <a:avLst/>
          </a:prstGeom>
          <a:noFill/>
        </p:spPr>
        <p:txBody>
          <a:bodyPr wrap="square" rtlCol="0">
            <a:spAutoFit/>
          </a:bodyPr>
          <a:lstStyle/>
          <a:p>
            <a:r>
              <a:rPr lang="en-US" sz="2800" b="1" i="0" dirty="0">
                <a:solidFill>
                  <a:schemeClr val="bg1"/>
                </a:solidFill>
                <a:effectLst/>
                <a:latin typeface="Inter"/>
              </a:rPr>
              <a:t>Are there any notable trends in the height and weight of participants over time?</a:t>
            </a:r>
          </a:p>
          <a:p>
            <a:pPr algn="l"/>
            <a:endParaRPr lang="en-US" sz="2800" b="1" i="0" dirty="0">
              <a:solidFill>
                <a:schemeClr val="bg1"/>
              </a:solidFill>
              <a:effectLst/>
              <a:latin typeface="Inter"/>
            </a:endParaRPr>
          </a:p>
        </p:txBody>
      </p:sp>
      <p:pic>
        <p:nvPicPr>
          <p:cNvPr id="8" name="Picture 7">
            <a:extLst>
              <a:ext uri="{FF2B5EF4-FFF2-40B4-BE49-F238E27FC236}">
                <a16:creationId xmlns:a16="http://schemas.microsoft.com/office/drawing/2014/main" id="{8E4EB25C-343A-21C3-A317-51AD294E96E5}"/>
              </a:ext>
            </a:extLst>
          </p:cNvPr>
          <p:cNvPicPr>
            <a:picLocks noChangeAspect="1"/>
          </p:cNvPicPr>
          <p:nvPr/>
        </p:nvPicPr>
        <p:blipFill>
          <a:blip r:embed="rId4"/>
          <a:stretch>
            <a:fillRect/>
          </a:stretch>
        </p:blipFill>
        <p:spPr>
          <a:xfrm>
            <a:off x="300745" y="1373506"/>
            <a:ext cx="8390347" cy="3421677"/>
          </a:xfrm>
          <a:prstGeom prst="rect">
            <a:avLst/>
          </a:prstGeom>
        </p:spPr>
      </p:pic>
      <p:pic>
        <p:nvPicPr>
          <p:cNvPr id="16" name="Picture 15">
            <a:extLst>
              <a:ext uri="{FF2B5EF4-FFF2-40B4-BE49-F238E27FC236}">
                <a16:creationId xmlns:a16="http://schemas.microsoft.com/office/drawing/2014/main" id="{AAAF41DC-2FFF-3493-9F9A-DE3A6FC5A783}"/>
              </a:ext>
            </a:extLst>
          </p:cNvPr>
          <p:cNvPicPr>
            <a:picLocks noChangeAspect="1"/>
          </p:cNvPicPr>
          <p:nvPr/>
        </p:nvPicPr>
        <p:blipFill>
          <a:blip r:embed="rId5"/>
          <a:stretch>
            <a:fillRect/>
          </a:stretch>
        </p:blipFill>
        <p:spPr>
          <a:xfrm>
            <a:off x="357035" y="4958436"/>
            <a:ext cx="7635902" cy="3086367"/>
          </a:xfrm>
          <a:prstGeom prst="rect">
            <a:avLst/>
          </a:prstGeom>
        </p:spPr>
      </p:pic>
    </p:spTree>
    <p:extLst>
      <p:ext uri="{BB962C8B-B14F-4D97-AF65-F5344CB8AC3E}">
        <p14:creationId xmlns:p14="http://schemas.microsoft.com/office/powerpoint/2010/main" val="24079413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83105"/>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en-IN" dirty="0"/>
          </a:p>
        </p:txBody>
      </p:sp>
      <p:sp>
        <p:nvSpPr>
          <p:cNvPr id="4" name="Text 1"/>
          <p:cNvSpPr/>
          <p:nvPr/>
        </p:nvSpPr>
        <p:spPr>
          <a:xfrm>
            <a:off x="2037993" y="1962626"/>
            <a:ext cx="6995160" cy="694373"/>
          </a:xfrm>
          <a:prstGeom prst="rect">
            <a:avLst/>
          </a:prstGeom>
          <a:noFill/>
          <a:ln/>
        </p:spPr>
        <p:txBody>
          <a:bodyPr wrap="none" rtlCol="0" anchor="t"/>
          <a:lstStyle/>
          <a:p>
            <a:pPr marL="0" indent="0">
              <a:lnSpc>
                <a:spcPts val="5468"/>
              </a:lnSpc>
              <a:buNone/>
            </a:pPr>
            <a:endParaRPr lang="en-US" sz="4374" dirty="0"/>
          </a:p>
        </p:txBody>
      </p:sp>
      <p:sp>
        <p:nvSpPr>
          <p:cNvPr id="6" name="Text 3"/>
          <p:cNvSpPr/>
          <p:nvPr/>
        </p:nvSpPr>
        <p:spPr>
          <a:xfrm>
            <a:off x="2273975"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7" name="Text 4"/>
          <p:cNvSpPr/>
          <p:nvPr/>
        </p:nvSpPr>
        <p:spPr>
          <a:xfrm>
            <a:off x="2273975" y="3906679"/>
            <a:ext cx="2898100" cy="1421606"/>
          </a:xfrm>
          <a:prstGeom prst="rect">
            <a:avLst/>
          </a:prstGeom>
          <a:noFill/>
          <a:ln/>
        </p:spPr>
        <p:txBody>
          <a:bodyPr wrap="square" rtlCol="0" anchor="t"/>
          <a:lstStyle/>
          <a:p>
            <a:pPr marL="0" indent="0">
              <a:lnSpc>
                <a:spcPts val="2799"/>
              </a:lnSpc>
              <a:buNone/>
            </a:pPr>
            <a:endParaRPr lang="en-US" sz="1750" dirty="0"/>
          </a:p>
        </p:txBody>
      </p:sp>
      <p:sp>
        <p:nvSpPr>
          <p:cNvPr id="9" name="Text 6"/>
          <p:cNvSpPr/>
          <p:nvPr/>
        </p:nvSpPr>
        <p:spPr>
          <a:xfrm>
            <a:off x="5866209" y="3337322"/>
            <a:ext cx="2898100" cy="694373"/>
          </a:xfrm>
          <a:prstGeom prst="rect">
            <a:avLst/>
          </a:prstGeom>
          <a:noFill/>
          <a:ln/>
        </p:spPr>
        <p:txBody>
          <a:bodyPr wrap="square" rtlCol="0" anchor="t"/>
          <a:lstStyle/>
          <a:p>
            <a:pPr marL="0" indent="0">
              <a:lnSpc>
                <a:spcPts val="2734"/>
              </a:lnSpc>
              <a:buNone/>
            </a:pPr>
            <a:endParaRPr lang="en-US" sz="2187" dirty="0"/>
          </a:p>
        </p:txBody>
      </p:sp>
      <p:sp>
        <p:nvSpPr>
          <p:cNvPr id="10" name="Text 7"/>
          <p:cNvSpPr/>
          <p:nvPr/>
        </p:nvSpPr>
        <p:spPr>
          <a:xfrm>
            <a:off x="5866209" y="4253865"/>
            <a:ext cx="2898100" cy="1777008"/>
          </a:xfrm>
          <a:prstGeom prst="rect">
            <a:avLst/>
          </a:prstGeom>
          <a:noFill/>
          <a:ln/>
        </p:spPr>
        <p:txBody>
          <a:bodyPr wrap="square" rtlCol="0" anchor="t"/>
          <a:lstStyle/>
          <a:p>
            <a:pPr marL="0" indent="0">
              <a:lnSpc>
                <a:spcPts val="2799"/>
              </a:lnSpc>
              <a:buNone/>
            </a:pPr>
            <a:endParaRPr lang="en-US" sz="1750" dirty="0"/>
          </a:p>
        </p:txBody>
      </p:sp>
      <p:sp>
        <p:nvSpPr>
          <p:cNvPr id="12" name="Text 9"/>
          <p:cNvSpPr/>
          <p:nvPr/>
        </p:nvSpPr>
        <p:spPr>
          <a:xfrm>
            <a:off x="9458444"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13" name="Text 10"/>
          <p:cNvSpPr/>
          <p:nvPr/>
        </p:nvSpPr>
        <p:spPr>
          <a:xfrm>
            <a:off x="9458444" y="3906679"/>
            <a:ext cx="2898100"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t>
            </a:r>
            <a:endParaRPr lang="en-US" sz="1750" dirty="0"/>
          </a:p>
        </p:txBody>
      </p:sp>
      <p:sp>
        <p:nvSpPr>
          <p:cNvPr id="14" name="TextBox 13">
            <a:extLst>
              <a:ext uri="{FF2B5EF4-FFF2-40B4-BE49-F238E27FC236}">
                <a16:creationId xmlns:a16="http://schemas.microsoft.com/office/drawing/2014/main" id="{1169096C-EBCF-B7D7-D6B3-CD5C97E29D89}"/>
              </a:ext>
            </a:extLst>
          </p:cNvPr>
          <p:cNvSpPr txBox="1"/>
          <p:nvPr/>
        </p:nvSpPr>
        <p:spPr>
          <a:xfrm>
            <a:off x="10265915" y="2309812"/>
            <a:ext cx="3913168" cy="2246769"/>
          </a:xfrm>
          <a:prstGeom prst="rect">
            <a:avLst/>
          </a:prstGeom>
          <a:noFill/>
        </p:spPr>
        <p:txBody>
          <a:bodyPr wrap="square" rtlCol="0">
            <a:spAutoFit/>
          </a:bodyPr>
          <a:lstStyle/>
          <a:p>
            <a:pPr algn="l"/>
            <a:br>
              <a:rPr lang="en-US" sz="2000" b="1" dirty="0">
                <a:solidFill>
                  <a:schemeClr val="bg1"/>
                </a:solidFill>
              </a:rPr>
            </a:br>
            <a:r>
              <a:rPr lang="en-US" sz="2000" b="1" dirty="0">
                <a:solidFill>
                  <a:schemeClr val="bg1"/>
                </a:solidFill>
              </a:rPr>
              <a:t>USA IS DOMINATED IN BOTH EDITION OF OLYMPIC GAME IN SPORTS ICE HOCKEY USA HAS 250 MEDALS IN WINTER OLYMPIC AND  IN  SUMMER OLYMPIC 1035 MEDAL IN ATHLETICS</a:t>
            </a:r>
            <a:endParaRPr lang="en-US" sz="2000" b="1" i="0" dirty="0">
              <a:solidFill>
                <a:schemeClr val="bg1"/>
              </a:solidFill>
              <a:effectLst/>
              <a:latin typeface="Inter"/>
            </a:endParaRPr>
          </a:p>
        </p:txBody>
      </p:sp>
      <p:sp>
        <p:nvSpPr>
          <p:cNvPr id="15" name="TextBox 14">
            <a:extLst>
              <a:ext uri="{FF2B5EF4-FFF2-40B4-BE49-F238E27FC236}">
                <a16:creationId xmlns:a16="http://schemas.microsoft.com/office/drawing/2014/main" id="{BF080203-D2F3-8AA4-20D1-351C47161B71}"/>
              </a:ext>
            </a:extLst>
          </p:cNvPr>
          <p:cNvSpPr txBox="1"/>
          <p:nvPr/>
        </p:nvSpPr>
        <p:spPr>
          <a:xfrm>
            <a:off x="2421275" y="314355"/>
            <a:ext cx="10494666" cy="1384995"/>
          </a:xfrm>
          <a:prstGeom prst="rect">
            <a:avLst/>
          </a:prstGeom>
          <a:noFill/>
        </p:spPr>
        <p:txBody>
          <a:bodyPr wrap="square" rtlCol="0">
            <a:spAutoFit/>
          </a:bodyPr>
          <a:lstStyle/>
          <a:p>
            <a:r>
              <a:rPr lang="en-US" sz="2800" b="1" i="0" dirty="0">
                <a:solidFill>
                  <a:schemeClr val="bg1"/>
                </a:solidFill>
                <a:effectLst/>
                <a:latin typeface="Inter"/>
              </a:rPr>
              <a:t>Are there any dominant countries or regions in specific sports or events?</a:t>
            </a:r>
          </a:p>
          <a:p>
            <a:pPr algn="l"/>
            <a:endParaRPr lang="en-US" sz="2800" b="1" i="0" dirty="0">
              <a:solidFill>
                <a:schemeClr val="bg1"/>
              </a:solidFill>
              <a:effectLst/>
              <a:latin typeface="Inter"/>
            </a:endParaRPr>
          </a:p>
        </p:txBody>
      </p:sp>
      <p:pic>
        <p:nvPicPr>
          <p:cNvPr id="8" name="Picture 7">
            <a:extLst>
              <a:ext uri="{FF2B5EF4-FFF2-40B4-BE49-F238E27FC236}">
                <a16:creationId xmlns:a16="http://schemas.microsoft.com/office/drawing/2014/main" id="{F6733306-75A7-C46C-C146-BA9A605F23B7}"/>
              </a:ext>
            </a:extLst>
          </p:cNvPr>
          <p:cNvPicPr>
            <a:picLocks noChangeAspect="1"/>
          </p:cNvPicPr>
          <p:nvPr/>
        </p:nvPicPr>
        <p:blipFill>
          <a:blip r:embed="rId4"/>
          <a:stretch>
            <a:fillRect/>
          </a:stretch>
        </p:blipFill>
        <p:spPr>
          <a:xfrm>
            <a:off x="240214" y="2059179"/>
            <a:ext cx="9556308" cy="2903472"/>
          </a:xfrm>
          <a:prstGeom prst="rect">
            <a:avLst/>
          </a:prstGeom>
        </p:spPr>
      </p:pic>
    </p:spTree>
    <p:extLst>
      <p:ext uri="{BB962C8B-B14F-4D97-AF65-F5344CB8AC3E}">
        <p14:creationId xmlns:p14="http://schemas.microsoft.com/office/powerpoint/2010/main" val="13589436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9973"/>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en-IN" dirty="0"/>
          </a:p>
        </p:txBody>
      </p:sp>
      <p:sp>
        <p:nvSpPr>
          <p:cNvPr id="4" name="Text 1"/>
          <p:cNvSpPr/>
          <p:nvPr/>
        </p:nvSpPr>
        <p:spPr>
          <a:xfrm>
            <a:off x="2037993" y="1962626"/>
            <a:ext cx="6995160" cy="694373"/>
          </a:xfrm>
          <a:prstGeom prst="rect">
            <a:avLst/>
          </a:prstGeom>
          <a:noFill/>
          <a:ln/>
        </p:spPr>
        <p:txBody>
          <a:bodyPr wrap="none" rtlCol="0" anchor="t"/>
          <a:lstStyle/>
          <a:p>
            <a:pPr marL="0" indent="0">
              <a:lnSpc>
                <a:spcPts val="5468"/>
              </a:lnSpc>
              <a:buNone/>
            </a:pPr>
            <a:endParaRPr lang="en-US" sz="4374" dirty="0"/>
          </a:p>
        </p:txBody>
      </p:sp>
      <p:sp>
        <p:nvSpPr>
          <p:cNvPr id="6" name="Text 3"/>
          <p:cNvSpPr/>
          <p:nvPr/>
        </p:nvSpPr>
        <p:spPr>
          <a:xfrm>
            <a:off x="2273975"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7" name="Text 4"/>
          <p:cNvSpPr/>
          <p:nvPr/>
        </p:nvSpPr>
        <p:spPr>
          <a:xfrm>
            <a:off x="2273975" y="3906679"/>
            <a:ext cx="2898100" cy="1421606"/>
          </a:xfrm>
          <a:prstGeom prst="rect">
            <a:avLst/>
          </a:prstGeom>
          <a:noFill/>
          <a:ln/>
        </p:spPr>
        <p:txBody>
          <a:bodyPr wrap="square" rtlCol="0" anchor="t"/>
          <a:lstStyle/>
          <a:p>
            <a:pPr marL="0" indent="0">
              <a:lnSpc>
                <a:spcPts val="2799"/>
              </a:lnSpc>
              <a:buNone/>
            </a:pPr>
            <a:endParaRPr lang="en-US" sz="1750" dirty="0"/>
          </a:p>
        </p:txBody>
      </p:sp>
      <p:sp>
        <p:nvSpPr>
          <p:cNvPr id="9" name="Text 6"/>
          <p:cNvSpPr/>
          <p:nvPr/>
        </p:nvSpPr>
        <p:spPr>
          <a:xfrm>
            <a:off x="5866209" y="3337322"/>
            <a:ext cx="2898100" cy="694373"/>
          </a:xfrm>
          <a:prstGeom prst="rect">
            <a:avLst/>
          </a:prstGeom>
          <a:noFill/>
          <a:ln/>
        </p:spPr>
        <p:txBody>
          <a:bodyPr wrap="square" rtlCol="0" anchor="t"/>
          <a:lstStyle/>
          <a:p>
            <a:pPr marL="0" indent="0">
              <a:lnSpc>
                <a:spcPts val="2734"/>
              </a:lnSpc>
              <a:buNone/>
            </a:pPr>
            <a:endParaRPr lang="en-US" sz="2187" dirty="0"/>
          </a:p>
        </p:txBody>
      </p:sp>
      <p:sp>
        <p:nvSpPr>
          <p:cNvPr id="10" name="Text 7"/>
          <p:cNvSpPr/>
          <p:nvPr/>
        </p:nvSpPr>
        <p:spPr>
          <a:xfrm>
            <a:off x="5866209" y="4253865"/>
            <a:ext cx="2898100" cy="1777008"/>
          </a:xfrm>
          <a:prstGeom prst="rect">
            <a:avLst/>
          </a:prstGeom>
          <a:noFill/>
          <a:ln/>
        </p:spPr>
        <p:txBody>
          <a:bodyPr wrap="square" rtlCol="0" anchor="t"/>
          <a:lstStyle/>
          <a:p>
            <a:pPr marL="0" indent="0">
              <a:lnSpc>
                <a:spcPts val="2799"/>
              </a:lnSpc>
              <a:buNone/>
            </a:pPr>
            <a:endParaRPr lang="en-US" sz="1750" dirty="0"/>
          </a:p>
        </p:txBody>
      </p:sp>
      <p:sp>
        <p:nvSpPr>
          <p:cNvPr id="12" name="Text 9"/>
          <p:cNvSpPr/>
          <p:nvPr/>
        </p:nvSpPr>
        <p:spPr>
          <a:xfrm>
            <a:off x="9458444"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13" name="Text 10"/>
          <p:cNvSpPr/>
          <p:nvPr/>
        </p:nvSpPr>
        <p:spPr>
          <a:xfrm>
            <a:off x="9458444" y="3906679"/>
            <a:ext cx="2898100"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t>
            </a:r>
            <a:endParaRPr lang="en-US" sz="1750" dirty="0"/>
          </a:p>
        </p:txBody>
      </p:sp>
      <p:sp>
        <p:nvSpPr>
          <p:cNvPr id="14" name="TextBox 13">
            <a:extLst>
              <a:ext uri="{FF2B5EF4-FFF2-40B4-BE49-F238E27FC236}">
                <a16:creationId xmlns:a16="http://schemas.microsoft.com/office/drawing/2014/main" id="{1169096C-EBCF-B7D7-D6B3-CD5C97E29D89}"/>
              </a:ext>
            </a:extLst>
          </p:cNvPr>
          <p:cNvSpPr txBox="1"/>
          <p:nvPr/>
        </p:nvSpPr>
        <p:spPr>
          <a:xfrm>
            <a:off x="10399960" y="4611332"/>
            <a:ext cx="3913168" cy="1631216"/>
          </a:xfrm>
          <a:prstGeom prst="rect">
            <a:avLst/>
          </a:prstGeom>
          <a:noFill/>
        </p:spPr>
        <p:txBody>
          <a:bodyPr wrap="square" rtlCol="0">
            <a:spAutoFit/>
          </a:bodyPr>
          <a:lstStyle/>
          <a:p>
            <a:pPr algn="l"/>
            <a:br>
              <a:rPr lang="en-US" sz="2000" b="1" dirty="0">
                <a:solidFill>
                  <a:schemeClr val="bg1"/>
                </a:solidFill>
              </a:rPr>
            </a:br>
            <a:r>
              <a:rPr lang="en-US" sz="2000" b="1" dirty="0">
                <a:solidFill>
                  <a:schemeClr val="bg1"/>
                </a:solidFill>
              </a:rPr>
              <a:t>REGION LIKE USA ,UK ,SOVIET UNION(RUSSIA),GERMANY ,FRANCE PERFORM CONSISTENTLY IN MULTIPLE OLYMIC GAMES</a:t>
            </a:r>
            <a:endParaRPr lang="en-US" sz="2000" b="1" i="0" dirty="0">
              <a:solidFill>
                <a:schemeClr val="bg1"/>
              </a:solidFill>
              <a:effectLst/>
              <a:latin typeface="Inter"/>
            </a:endParaRPr>
          </a:p>
        </p:txBody>
      </p:sp>
      <p:sp>
        <p:nvSpPr>
          <p:cNvPr id="15" name="TextBox 14">
            <a:extLst>
              <a:ext uri="{FF2B5EF4-FFF2-40B4-BE49-F238E27FC236}">
                <a16:creationId xmlns:a16="http://schemas.microsoft.com/office/drawing/2014/main" id="{BF080203-D2F3-8AA4-20D1-351C47161B71}"/>
              </a:ext>
            </a:extLst>
          </p:cNvPr>
          <p:cNvSpPr txBox="1"/>
          <p:nvPr/>
        </p:nvSpPr>
        <p:spPr>
          <a:xfrm>
            <a:off x="2421275" y="314355"/>
            <a:ext cx="10494666" cy="1384995"/>
          </a:xfrm>
          <a:prstGeom prst="rect">
            <a:avLst/>
          </a:prstGeom>
          <a:noFill/>
        </p:spPr>
        <p:txBody>
          <a:bodyPr wrap="square" rtlCol="0">
            <a:spAutoFit/>
          </a:bodyPr>
          <a:lstStyle/>
          <a:p>
            <a:r>
              <a:rPr lang="en-US" sz="2800" b="1" i="0" dirty="0">
                <a:solidFill>
                  <a:schemeClr val="bg1"/>
                </a:solidFill>
                <a:effectLst/>
                <a:latin typeface="Inter"/>
              </a:rPr>
              <a:t>Are there any countries that consistently perform well in multiple Olympic editions?</a:t>
            </a:r>
          </a:p>
          <a:p>
            <a:pPr algn="l"/>
            <a:endParaRPr lang="en-US" sz="2800" b="1" i="0" dirty="0">
              <a:solidFill>
                <a:schemeClr val="bg1"/>
              </a:solidFill>
              <a:effectLst/>
              <a:latin typeface="Inter"/>
            </a:endParaRPr>
          </a:p>
        </p:txBody>
      </p:sp>
      <p:pic>
        <p:nvPicPr>
          <p:cNvPr id="8" name="Picture 7">
            <a:extLst>
              <a:ext uri="{FF2B5EF4-FFF2-40B4-BE49-F238E27FC236}">
                <a16:creationId xmlns:a16="http://schemas.microsoft.com/office/drawing/2014/main" id="{C86A5876-4BE0-3350-560B-D2C3DDE5C22A}"/>
              </a:ext>
            </a:extLst>
          </p:cNvPr>
          <p:cNvPicPr>
            <a:picLocks noChangeAspect="1"/>
          </p:cNvPicPr>
          <p:nvPr/>
        </p:nvPicPr>
        <p:blipFill>
          <a:blip r:embed="rId4"/>
          <a:stretch>
            <a:fillRect/>
          </a:stretch>
        </p:blipFill>
        <p:spPr>
          <a:xfrm>
            <a:off x="0" y="1887943"/>
            <a:ext cx="10455546" cy="2751058"/>
          </a:xfrm>
          <a:prstGeom prst="rect">
            <a:avLst/>
          </a:prstGeom>
        </p:spPr>
      </p:pic>
    </p:spTree>
    <p:extLst>
      <p:ext uri="{BB962C8B-B14F-4D97-AF65-F5344CB8AC3E}">
        <p14:creationId xmlns:p14="http://schemas.microsoft.com/office/powerpoint/2010/main" val="27068572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58669"/>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en-IN" dirty="0"/>
          </a:p>
        </p:txBody>
      </p:sp>
      <p:sp>
        <p:nvSpPr>
          <p:cNvPr id="4" name="Text 1"/>
          <p:cNvSpPr/>
          <p:nvPr/>
        </p:nvSpPr>
        <p:spPr>
          <a:xfrm>
            <a:off x="2037993" y="1962626"/>
            <a:ext cx="6995160" cy="694373"/>
          </a:xfrm>
          <a:prstGeom prst="rect">
            <a:avLst/>
          </a:prstGeom>
          <a:noFill/>
          <a:ln/>
        </p:spPr>
        <p:txBody>
          <a:bodyPr wrap="none" rtlCol="0" anchor="t"/>
          <a:lstStyle/>
          <a:p>
            <a:pPr marL="0" indent="0">
              <a:lnSpc>
                <a:spcPts val="5468"/>
              </a:lnSpc>
              <a:buNone/>
            </a:pPr>
            <a:endParaRPr lang="en-US" sz="4374" dirty="0"/>
          </a:p>
        </p:txBody>
      </p:sp>
      <p:sp>
        <p:nvSpPr>
          <p:cNvPr id="6" name="Text 3"/>
          <p:cNvSpPr/>
          <p:nvPr/>
        </p:nvSpPr>
        <p:spPr>
          <a:xfrm>
            <a:off x="2273975"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7" name="Text 4"/>
          <p:cNvSpPr/>
          <p:nvPr/>
        </p:nvSpPr>
        <p:spPr>
          <a:xfrm>
            <a:off x="2273975" y="3906679"/>
            <a:ext cx="2898100" cy="1421606"/>
          </a:xfrm>
          <a:prstGeom prst="rect">
            <a:avLst/>
          </a:prstGeom>
          <a:noFill/>
          <a:ln/>
        </p:spPr>
        <p:txBody>
          <a:bodyPr wrap="square" rtlCol="0" anchor="t"/>
          <a:lstStyle/>
          <a:p>
            <a:pPr marL="0" indent="0">
              <a:lnSpc>
                <a:spcPts val="2799"/>
              </a:lnSpc>
              <a:buNone/>
            </a:pPr>
            <a:endParaRPr lang="en-US" sz="1750" dirty="0"/>
          </a:p>
        </p:txBody>
      </p:sp>
      <p:sp>
        <p:nvSpPr>
          <p:cNvPr id="9" name="Text 6"/>
          <p:cNvSpPr/>
          <p:nvPr/>
        </p:nvSpPr>
        <p:spPr>
          <a:xfrm>
            <a:off x="5866209" y="3337322"/>
            <a:ext cx="2898100" cy="694373"/>
          </a:xfrm>
          <a:prstGeom prst="rect">
            <a:avLst/>
          </a:prstGeom>
          <a:noFill/>
          <a:ln/>
        </p:spPr>
        <p:txBody>
          <a:bodyPr wrap="square" rtlCol="0" anchor="t"/>
          <a:lstStyle/>
          <a:p>
            <a:pPr marL="0" indent="0">
              <a:lnSpc>
                <a:spcPts val="2734"/>
              </a:lnSpc>
              <a:buNone/>
            </a:pPr>
            <a:endParaRPr lang="en-US" sz="2187" dirty="0"/>
          </a:p>
        </p:txBody>
      </p:sp>
      <p:sp>
        <p:nvSpPr>
          <p:cNvPr id="10" name="Text 7"/>
          <p:cNvSpPr/>
          <p:nvPr/>
        </p:nvSpPr>
        <p:spPr>
          <a:xfrm>
            <a:off x="5866209" y="4253865"/>
            <a:ext cx="2898100" cy="1777008"/>
          </a:xfrm>
          <a:prstGeom prst="rect">
            <a:avLst/>
          </a:prstGeom>
          <a:noFill/>
          <a:ln/>
        </p:spPr>
        <p:txBody>
          <a:bodyPr wrap="square" rtlCol="0" anchor="t"/>
          <a:lstStyle/>
          <a:p>
            <a:pPr marL="0" indent="0">
              <a:lnSpc>
                <a:spcPts val="2799"/>
              </a:lnSpc>
              <a:buNone/>
            </a:pPr>
            <a:endParaRPr lang="en-US" sz="1750" dirty="0"/>
          </a:p>
        </p:txBody>
      </p:sp>
      <p:sp>
        <p:nvSpPr>
          <p:cNvPr id="12" name="Text 9"/>
          <p:cNvSpPr/>
          <p:nvPr/>
        </p:nvSpPr>
        <p:spPr>
          <a:xfrm>
            <a:off x="9458444"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13" name="Text 10"/>
          <p:cNvSpPr/>
          <p:nvPr/>
        </p:nvSpPr>
        <p:spPr>
          <a:xfrm>
            <a:off x="9458444" y="3906679"/>
            <a:ext cx="2898100"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t>
            </a:r>
            <a:endParaRPr lang="en-US" sz="1750" dirty="0"/>
          </a:p>
        </p:txBody>
      </p:sp>
      <p:sp>
        <p:nvSpPr>
          <p:cNvPr id="14" name="TextBox 13">
            <a:extLst>
              <a:ext uri="{FF2B5EF4-FFF2-40B4-BE49-F238E27FC236}">
                <a16:creationId xmlns:a16="http://schemas.microsoft.com/office/drawing/2014/main" id="{1169096C-EBCF-B7D7-D6B3-CD5C97E29D89}"/>
              </a:ext>
            </a:extLst>
          </p:cNvPr>
          <p:cNvSpPr txBox="1"/>
          <p:nvPr/>
        </p:nvSpPr>
        <p:spPr>
          <a:xfrm>
            <a:off x="10128657" y="3866763"/>
            <a:ext cx="3913168" cy="3170099"/>
          </a:xfrm>
          <a:prstGeom prst="rect">
            <a:avLst/>
          </a:prstGeom>
          <a:noFill/>
        </p:spPr>
        <p:txBody>
          <a:bodyPr wrap="square" rtlCol="0">
            <a:spAutoFit/>
          </a:bodyPr>
          <a:lstStyle/>
          <a:p>
            <a:pPr marL="342900" indent="-342900" algn="l">
              <a:buFont typeface="Arial" panose="020B0604020202020204" pitchFamily="34" charset="0"/>
              <a:buChar char="•"/>
            </a:pPr>
            <a:br>
              <a:rPr lang="en-US" sz="2000" b="1" dirty="0">
                <a:solidFill>
                  <a:schemeClr val="bg1"/>
                </a:solidFill>
              </a:rPr>
            </a:br>
            <a:r>
              <a:rPr lang="en-US" sz="2000" b="1" i="0" dirty="0">
                <a:solidFill>
                  <a:srgbClr val="D1D5DB"/>
                </a:solidFill>
                <a:effectLst/>
                <a:latin typeface="Söhne"/>
              </a:rPr>
              <a:t>Abhinav Bindra (2008)</a:t>
            </a:r>
            <a:r>
              <a:rPr lang="en-US" sz="2000" b="0" i="0" dirty="0">
                <a:solidFill>
                  <a:srgbClr val="D1D5DB"/>
                </a:solidFill>
                <a:effectLst/>
                <a:latin typeface="Söhne"/>
              </a:rPr>
              <a:t>: Abhinav Bindra made history by becoming India's first individual gold medalist at the Olympics. He won the gold in the 10-meter air rifle shooting event at the 2008 Beijing Olympics.</a:t>
            </a:r>
          </a:p>
          <a:p>
            <a:pPr marL="342900" indent="-342900" algn="l">
              <a:buFont typeface="Arial" panose="020B0604020202020204" pitchFamily="34" charset="0"/>
              <a:buChar char="•"/>
            </a:pPr>
            <a:endParaRPr lang="en-US" sz="2000" b="0" i="0" dirty="0">
              <a:solidFill>
                <a:srgbClr val="D1D5DB"/>
              </a:solidFill>
              <a:effectLst/>
              <a:latin typeface="Söhne"/>
            </a:endParaRPr>
          </a:p>
          <a:p>
            <a:pPr algn="l"/>
            <a:endParaRPr lang="en-US" sz="2000" b="1" i="0" dirty="0">
              <a:solidFill>
                <a:schemeClr val="bg1"/>
              </a:solidFill>
              <a:effectLst/>
              <a:latin typeface="Inter"/>
            </a:endParaRPr>
          </a:p>
        </p:txBody>
      </p:sp>
      <p:sp>
        <p:nvSpPr>
          <p:cNvPr id="15" name="TextBox 14">
            <a:extLst>
              <a:ext uri="{FF2B5EF4-FFF2-40B4-BE49-F238E27FC236}">
                <a16:creationId xmlns:a16="http://schemas.microsoft.com/office/drawing/2014/main" id="{BF080203-D2F3-8AA4-20D1-351C47161B71}"/>
              </a:ext>
            </a:extLst>
          </p:cNvPr>
          <p:cNvSpPr txBox="1"/>
          <p:nvPr/>
        </p:nvSpPr>
        <p:spPr>
          <a:xfrm>
            <a:off x="2421275" y="314355"/>
            <a:ext cx="10494666" cy="1384995"/>
          </a:xfrm>
          <a:prstGeom prst="rect">
            <a:avLst/>
          </a:prstGeom>
          <a:noFill/>
        </p:spPr>
        <p:txBody>
          <a:bodyPr wrap="square" rtlCol="0">
            <a:spAutoFit/>
          </a:bodyPr>
          <a:lstStyle/>
          <a:p>
            <a:r>
              <a:rPr lang="en-US" sz="2800" b="1" i="0" dirty="0">
                <a:solidFill>
                  <a:schemeClr val="bg1"/>
                </a:solidFill>
                <a:effectLst/>
                <a:latin typeface="Inter"/>
              </a:rPr>
              <a:t>What are some notable instances of unexpected or surprising medal wins?</a:t>
            </a:r>
          </a:p>
          <a:p>
            <a:pPr algn="l"/>
            <a:endParaRPr lang="en-US" sz="2800" b="1" i="0" dirty="0">
              <a:solidFill>
                <a:schemeClr val="bg1"/>
              </a:solidFill>
              <a:effectLst/>
              <a:latin typeface="Inter"/>
            </a:endParaRPr>
          </a:p>
        </p:txBody>
      </p:sp>
      <p:pic>
        <p:nvPicPr>
          <p:cNvPr id="16" name="Picture 15">
            <a:extLst>
              <a:ext uri="{FF2B5EF4-FFF2-40B4-BE49-F238E27FC236}">
                <a16:creationId xmlns:a16="http://schemas.microsoft.com/office/drawing/2014/main" id="{81F0D7AD-B6DF-CAD3-539B-4882F53DDBCE}"/>
              </a:ext>
            </a:extLst>
          </p:cNvPr>
          <p:cNvPicPr>
            <a:picLocks noChangeAspect="1"/>
          </p:cNvPicPr>
          <p:nvPr/>
        </p:nvPicPr>
        <p:blipFill>
          <a:blip r:embed="rId4"/>
          <a:stretch>
            <a:fillRect/>
          </a:stretch>
        </p:blipFill>
        <p:spPr>
          <a:xfrm>
            <a:off x="2950012" y="1603792"/>
            <a:ext cx="4419983" cy="5022015"/>
          </a:xfrm>
          <a:prstGeom prst="rect">
            <a:avLst/>
          </a:prstGeom>
        </p:spPr>
      </p:pic>
    </p:spTree>
    <p:extLst>
      <p:ext uri="{BB962C8B-B14F-4D97-AF65-F5344CB8AC3E}">
        <p14:creationId xmlns:p14="http://schemas.microsoft.com/office/powerpoint/2010/main" val="8751803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20620" y="-208121"/>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en-IN" dirty="0"/>
          </a:p>
        </p:txBody>
      </p:sp>
      <p:sp>
        <p:nvSpPr>
          <p:cNvPr id="4" name="Text 1"/>
          <p:cNvSpPr/>
          <p:nvPr/>
        </p:nvSpPr>
        <p:spPr>
          <a:xfrm>
            <a:off x="2037993" y="1962626"/>
            <a:ext cx="6995160" cy="694373"/>
          </a:xfrm>
          <a:prstGeom prst="rect">
            <a:avLst/>
          </a:prstGeom>
          <a:noFill/>
          <a:ln/>
        </p:spPr>
        <p:txBody>
          <a:bodyPr wrap="none" rtlCol="0" anchor="t"/>
          <a:lstStyle/>
          <a:p>
            <a:pPr marL="0" indent="0">
              <a:lnSpc>
                <a:spcPts val="5468"/>
              </a:lnSpc>
              <a:buNone/>
            </a:pPr>
            <a:endParaRPr lang="en-US" sz="4374" dirty="0"/>
          </a:p>
        </p:txBody>
      </p:sp>
      <p:sp>
        <p:nvSpPr>
          <p:cNvPr id="6" name="Text 3"/>
          <p:cNvSpPr/>
          <p:nvPr/>
        </p:nvSpPr>
        <p:spPr>
          <a:xfrm>
            <a:off x="2273975"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7" name="Text 4"/>
          <p:cNvSpPr/>
          <p:nvPr/>
        </p:nvSpPr>
        <p:spPr>
          <a:xfrm>
            <a:off x="2273975" y="3906679"/>
            <a:ext cx="2898100" cy="1421606"/>
          </a:xfrm>
          <a:prstGeom prst="rect">
            <a:avLst/>
          </a:prstGeom>
          <a:noFill/>
          <a:ln/>
        </p:spPr>
        <p:txBody>
          <a:bodyPr wrap="square" rtlCol="0" anchor="t"/>
          <a:lstStyle/>
          <a:p>
            <a:pPr marL="0" indent="0">
              <a:lnSpc>
                <a:spcPts val="2799"/>
              </a:lnSpc>
              <a:buNone/>
            </a:pPr>
            <a:endParaRPr lang="en-US" sz="1750" dirty="0"/>
          </a:p>
        </p:txBody>
      </p:sp>
      <p:sp>
        <p:nvSpPr>
          <p:cNvPr id="9" name="Text 6"/>
          <p:cNvSpPr/>
          <p:nvPr/>
        </p:nvSpPr>
        <p:spPr>
          <a:xfrm>
            <a:off x="5866209" y="3337322"/>
            <a:ext cx="2898100" cy="694373"/>
          </a:xfrm>
          <a:prstGeom prst="rect">
            <a:avLst/>
          </a:prstGeom>
          <a:noFill/>
          <a:ln/>
        </p:spPr>
        <p:txBody>
          <a:bodyPr wrap="square" rtlCol="0" anchor="t"/>
          <a:lstStyle/>
          <a:p>
            <a:pPr marL="0" indent="0">
              <a:lnSpc>
                <a:spcPts val="2734"/>
              </a:lnSpc>
              <a:buNone/>
            </a:pPr>
            <a:endParaRPr lang="en-US" sz="2187" dirty="0"/>
          </a:p>
        </p:txBody>
      </p:sp>
      <p:sp>
        <p:nvSpPr>
          <p:cNvPr id="10" name="Text 7"/>
          <p:cNvSpPr/>
          <p:nvPr/>
        </p:nvSpPr>
        <p:spPr>
          <a:xfrm>
            <a:off x="5866209" y="4253865"/>
            <a:ext cx="2898100" cy="1777008"/>
          </a:xfrm>
          <a:prstGeom prst="rect">
            <a:avLst/>
          </a:prstGeom>
          <a:noFill/>
          <a:ln/>
        </p:spPr>
        <p:txBody>
          <a:bodyPr wrap="square" rtlCol="0" anchor="t"/>
          <a:lstStyle/>
          <a:p>
            <a:pPr marL="0" indent="0">
              <a:lnSpc>
                <a:spcPts val="2799"/>
              </a:lnSpc>
              <a:buNone/>
            </a:pPr>
            <a:endParaRPr lang="en-US" sz="1750" dirty="0"/>
          </a:p>
        </p:txBody>
      </p:sp>
      <p:sp>
        <p:nvSpPr>
          <p:cNvPr id="12" name="Text 9"/>
          <p:cNvSpPr/>
          <p:nvPr/>
        </p:nvSpPr>
        <p:spPr>
          <a:xfrm>
            <a:off x="9458444"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13" name="Text 10"/>
          <p:cNvSpPr/>
          <p:nvPr/>
        </p:nvSpPr>
        <p:spPr>
          <a:xfrm>
            <a:off x="9458444" y="3906679"/>
            <a:ext cx="2898100"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t>
            </a:r>
            <a:endParaRPr lang="en-US" sz="1750" dirty="0"/>
          </a:p>
        </p:txBody>
      </p:sp>
      <p:sp>
        <p:nvSpPr>
          <p:cNvPr id="14" name="TextBox 13">
            <a:extLst>
              <a:ext uri="{FF2B5EF4-FFF2-40B4-BE49-F238E27FC236}">
                <a16:creationId xmlns:a16="http://schemas.microsoft.com/office/drawing/2014/main" id="{1169096C-EBCF-B7D7-D6B3-CD5C97E29D89}"/>
              </a:ext>
            </a:extLst>
          </p:cNvPr>
          <p:cNvSpPr txBox="1"/>
          <p:nvPr/>
        </p:nvSpPr>
        <p:spPr>
          <a:xfrm>
            <a:off x="10134599" y="1834465"/>
            <a:ext cx="3913168" cy="4093428"/>
          </a:xfrm>
          <a:prstGeom prst="rect">
            <a:avLst/>
          </a:prstGeom>
          <a:noFill/>
        </p:spPr>
        <p:txBody>
          <a:bodyPr wrap="square" rtlCol="0">
            <a:spAutoFit/>
          </a:bodyPr>
          <a:lstStyle/>
          <a:p>
            <a:pPr algn="l"/>
            <a:r>
              <a:rPr lang="en-US" sz="2000" b="0" i="0" dirty="0">
                <a:solidFill>
                  <a:srgbClr val="D1D5DB"/>
                </a:solidFill>
                <a:effectLst/>
                <a:latin typeface="Söhne"/>
              </a:rPr>
              <a:t>while some regions may experience declines in participation, others may see growth, reflecting the dynamic nature of the Olympic movement. The International Olympic Committee (IOC) and various national Olympic committees work to address these challenges and promote the inclusion of as many countries and athletes as possible in the Olympic Games</a:t>
            </a:r>
            <a:br>
              <a:rPr lang="en-US" sz="2000" b="1" dirty="0">
                <a:solidFill>
                  <a:schemeClr val="bg1"/>
                </a:solidFill>
              </a:rPr>
            </a:br>
            <a:endParaRPr lang="en-US" sz="2000" b="1" i="0" dirty="0">
              <a:solidFill>
                <a:schemeClr val="bg1"/>
              </a:solidFill>
              <a:effectLst/>
              <a:latin typeface="Inter"/>
            </a:endParaRPr>
          </a:p>
        </p:txBody>
      </p:sp>
      <p:sp>
        <p:nvSpPr>
          <p:cNvPr id="15" name="TextBox 14">
            <a:extLst>
              <a:ext uri="{FF2B5EF4-FFF2-40B4-BE49-F238E27FC236}">
                <a16:creationId xmlns:a16="http://schemas.microsoft.com/office/drawing/2014/main" id="{BF080203-D2F3-8AA4-20D1-351C47161B71}"/>
              </a:ext>
            </a:extLst>
          </p:cNvPr>
          <p:cNvSpPr txBox="1"/>
          <p:nvPr/>
        </p:nvSpPr>
        <p:spPr>
          <a:xfrm>
            <a:off x="2421275" y="314355"/>
            <a:ext cx="10494666" cy="1384995"/>
          </a:xfrm>
          <a:prstGeom prst="rect">
            <a:avLst/>
          </a:prstGeom>
          <a:noFill/>
        </p:spPr>
        <p:txBody>
          <a:bodyPr wrap="square" rtlCol="0">
            <a:spAutoFit/>
          </a:bodyPr>
          <a:lstStyle/>
          <a:p>
            <a:r>
              <a:rPr lang="en-US" sz="2800" b="1" i="0" dirty="0">
                <a:solidFill>
                  <a:schemeClr val="bg1"/>
                </a:solidFill>
                <a:effectLst/>
                <a:latin typeface="Inter"/>
              </a:rPr>
              <a:t>Are there any regions that have experienced significant growth or decline in Olympic participation?</a:t>
            </a:r>
          </a:p>
          <a:p>
            <a:pPr algn="l"/>
            <a:endParaRPr lang="en-US" sz="2800" b="1" i="0" dirty="0">
              <a:solidFill>
                <a:schemeClr val="bg1"/>
              </a:solidFill>
              <a:effectLst/>
              <a:latin typeface="Inter"/>
            </a:endParaRPr>
          </a:p>
        </p:txBody>
      </p:sp>
      <p:pic>
        <p:nvPicPr>
          <p:cNvPr id="8" name="Picture 7">
            <a:extLst>
              <a:ext uri="{FF2B5EF4-FFF2-40B4-BE49-F238E27FC236}">
                <a16:creationId xmlns:a16="http://schemas.microsoft.com/office/drawing/2014/main" id="{451CB7DF-570D-635F-42A8-6FF937E9ED6E}"/>
              </a:ext>
            </a:extLst>
          </p:cNvPr>
          <p:cNvPicPr>
            <a:picLocks noChangeAspect="1"/>
          </p:cNvPicPr>
          <p:nvPr/>
        </p:nvPicPr>
        <p:blipFill>
          <a:blip r:embed="rId4"/>
          <a:stretch>
            <a:fillRect/>
          </a:stretch>
        </p:blipFill>
        <p:spPr>
          <a:xfrm>
            <a:off x="916329" y="1423551"/>
            <a:ext cx="7696867" cy="3317200"/>
          </a:xfrm>
          <a:prstGeom prst="rect">
            <a:avLst/>
          </a:prstGeom>
        </p:spPr>
      </p:pic>
      <p:pic>
        <p:nvPicPr>
          <p:cNvPr id="16" name="Picture 15">
            <a:extLst>
              <a:ext uri="{FF2B5EF4-FFF2-40B4-BE49-F238E27FC236}">
                <a16:creationId xmlns:a16="http://schemas.microsoft.com/office/drawing/2014/main" id="{AEB01C13-A0A5-398E-7EF3-8635588178C9}"/>
              </a:ext>
            </a:extLst>
          </p:cNvPr>
          <p:cNvPicPr>
            <a:picLocks noChangeAspect="1"/>
          </p:cNvPicPr>
          <p:nvPr/>
        </p:nvPicPr>
        <p:blipFill>
          <a:blip r:embed="rId5"/>
          <a:stretch>
            <a:fillRect/>
          </a:stretch>
        </p:blipFill>
        <p:spPr>
          <a:xfrm>
            <a:off x="1935962" y="4901575"/>
            <a:ext cx="4625741" cy="2895851"/>
          </a:xfrm>
          <a:prstGeom prst="rect">
            <a:avLst/>
          </a:prstGeom>
        </p:spPr>
      </p:pic>
    </p:spTree>
    <p:extLst>
      <p:ext uri="{BB962C8B-B14F-4D97-AF65-F5344CB8AC3E}">
        <p14:creationId xmlns:p14="http://schemas.microsoft.com/office/powerpoint/2010/main" val="13474987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60536" y="-208121"/>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en-IN" dirty="0"/>
          </a:p>
        </p:txBody>
      </p:sp>
      <p:sp>
        <p:nvSpPr>
          <p:cNvPr id="4" name="Text 1"/>
          <p:cNvSpPr/>
          <p:nvPr/>
        </p:nvSpPr>
        <p:spPr>
          <a:xfrm>
            <a:off x="2037993" y="1962626"/>
            <a:ext cx="6995160" cy="694373"/>
          </a:xfrm>
          <a:prstGeom prst="rect">
            <a:avLst/>
          </a:prstGeom>
          <a:noFill/>
          <a:ln/>
        </p:spPr>
        <p:txBody>
          <a:bodyPr wrap="none" rtlCol="0" anchor="t"/>
          <a:lstStyle/>
          <a:p>
            <a:pPr marL="0" indent="0">
              <a:lnSpc>
                <a:spcPts val="5468"/>
              </a:lnSpc>
              <a:buNone/>
            </a:pPr>
            <a:endParaRPr lang="en-US" sz="4374" dirty="0"/>
          </a:p>
        </p:txBody>
      </p:sp>
      <p:sp>
        <p:nvSpPr>
          <p:cNvPr id="6" name="Text 3"/>
          <p:cNvSpPr/>
          <p:nvPr/>
        </p:nvSpPr>
        <p:spPr>
          <a:xfrm>
            <a:off x="2273975"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7" name="Text 4"/>
          <p:cNvSpPr/>
          <p:nvPr/>
        </p:nvSpPr>
        <p:spPr>
          <a:xfrm>
            <a:off x="2273975" y="3906679"/>
            <a:ext cx="2898100" cy="1421606"/>
          </a:xfrm>
          <a:prstGeom prst="rect">
            <a:avLst/>
          </a:prstGeom>
          <a:noFill/>
          <a:ln/>
        </p:spPr>
        <p:txBody>
          <a:bodyPr wrap="square" rtlCol="0" anchor="t"/>
          <a:lstStyle/>
          <a:p>
            <a:pPr marL="0" indent="0">
              <a:lnSpc>
                <a:spcPts val="2799"/>
              </a:lnSpc>
              <a:buNone/>
            </a:pPr>
            <a:endParaRPr lang="en-US" sz="1750" dirty="0"/>
          </a:p>
        </p:txBody>
      </p:sp>
      <p:sp>
        <p:nvSpPr>
          <p:cNvPr id="9" name="Text 6"/>
          <p:cNvSpPr/>
          <p:nvPr/>
        </p:nvSpPr>
        <p:spPr>
          <a:xfrm>
            <a:off x="5866209" y="3337322"/>
            <a:ext cx="2898100" cy="694373"/>
          </a:xfrm>
          <a:prstGeom prst="rect">
            <a:avLst/>
          </a:prstGeom>
          <a:noFill/>
          <a:ln/>
        </p:spPr>
        <p:txBody>
          <a:bodyPr wrap="square" rtlCol="0" anchor="t"/>
          <a:lstStyle/>
          <a:p>
            <a:pPr marL="0" indent="0">
              <a:lnSpc>
                <a:spcPts val="2734"/>
              </a:lnSpc>
              <a:buNone/>
            </a:pPr>
            <a:endParaRPr lang="en-US" sz="2187" dirty="0"/>
          </a:p>
        </p:txBody>
      </p:sp>
      <p:sp>
        <p:nvSpPr>
          <p:cNvPr id="10" name="Text 7"/>
          <p:cNvSpPr/>
          <p:nvPr/>
        </p:nvSpPr>
        <p:spPr>
          <a:xfrm>
            <a:off x="5866209" y="4253865"/>
            <a:ext cx="2898100" cy="1777008"/>
          </a:xfrm>
          <a:prstGeom prst="rect">
            <a:avLst/>
          </a:prstGeom>
          <a:noFill/>
          <a:ln/>
        </p:spPr>
        <p:txBody>
          <a:bodyPr wrap="square" rtlCol="0" anchor="t"/>
          <a:lstStyle/>
          <a:p>
            <a:pPr marL="0" indent="0">
              <a:lnSpc>
                <a:spcPts val="2799"/>
              </a:lnSpc>
              <a:buNone/>
            </a:pPr>
            <a:endParaRPr lang="en-US" sz="1750" dirty="0"/>
          </a:p>
        </p:txBody>
      </p:sp>
      <p:sp>
        <p:nvSpPr>
          <p:cNvPr id="12" name="Text 9"/>
          <p:cNvSpPr/>
          <p:nvPr/>
        </p:nvSpPr>
        <p:spPr>
          <a:xfrm>
            <a:off x="9458444" y="3337322"/>
            <a:ext cx="2221944" cy="347186"/>
          </a:xfrm>
          <a:prstGeom prst="rect">
            <a:avLst/>
          </a:prstGeom>
          <a:noFill/>
          <a:ln/>
        </p:spPr>
        <p:txBody>
          <a:bodyPr wrap="none" rtlCol="0" anchor="t"/>
          <a:lstStyle/>
          <a:p>
            <a:pPr marL="0" indent="0">
              <a:lnSpc>
                <a:spcPts val="2734"/>
              </a:lnSpc>
              <a:buNone/>
            </a:pPr>
            <a:endParaRPr lang="en-US" sz="2187" dirty="0"/>
          </a:p>
        </p:txBody>
      </p:sp>
      <p:sp>
        <p:nvSpPr>
          <p:cNvPr id="13" name="Text 10"/>
          <p:cNvSpPr/>
          <p:nvPr/>
        </p:nvSpPr>
        <p:spPr>
          <a:xfrm>
            <a:off x="9458444" y="3906679"/>
            <a:ext cx="2898100"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t>
            </a:r>
            <a:endParaRPr lang="en-US" sz="1750" dirty="0"/>
          </a:p>
        </p:txBody>
      </p:sp>
      <p:sp>
        <p:nvSpPr>
          <p:cNvPr id="14" name="TextBox 13">
            <a:extLst>
              <a:ext uri="{FF2B5EF4-FFF2-40B4-BE49-F238E27FC236}">
                <a16:creationId xmlns:a16="http://schemas.microsoft.com/office/drawing/2014/main" id="{1169096C-EBCF-B7D7-D6B3-CD5C97E29D89}"/>
              </a:ext>
            </a:extLst>
          </p:cNvPr>
          <p:cNvSpPr txBox="1"/>
          <p:nvPr/>
        </p:nvSpPr>
        <p:spPr>
          <a:xfrm>
            <a:off x="10134599" y="1834465"/>
            <a:ext cx="3913168" cy="1631216"/>
          </a:xfrm>
          <a:prstGeom prst="rect">
            <a:avLst/>
          </a:prstGeom>
          <a:noFill/>
        </p:spPr>
        <p:txBody>
          <a:bodyPr wrap="square" rtlCol="0">
            <a:spAutoFit/>
          </a:bodyPr>
          <a:lstStyle/>
          <a:p>
            <a:pPr algn="l"/>
            <a:r>
              <a:rPr lang="en-US" sz="2000" b="0" i="0" dirty="0">
                <a:solidFill>
                  <a:srgbClr val="D1D5DB"/>
                </a:solidFill>
                <a:effectLst/>
                <a:latin typeface="Söhne"/>
              </a:rPr>
              <a:t>The United States, in particular, has consistently been one of the top-performing countries in the Summer Olympics</a:t>
            </a:r>
            <a:br>
              <a:rPr lang="en-US" sz="2000" b="1" dirty="0">
                <a:solidFill>
                  <a:schemeClr val="bg1"/>
                </a:solidFill>
              </a:rPr>
            </a:br>
            <a:endParaRPr lang="en-US" sz="2000" b="1" i="0" dirty="0">
              <a:solidFill>
                <a:schemeClr val="bg1"/>
              </a:solidFill>
              <a:effectLst/>
              <a:latin typeface="Inter"/>
            </a:endParaRPr>
          </a:p>
        </p:txBody>
      </p:sp>
      <p:sp>
        <p:nvSpPr>
          <p:cNvPr id="15" name="TextBox 14">
            <a:extLst>
              <a:ext uri="{FF2B5EF4-FFF2-40B4-BE49-F238E27FC236}">
                <a16:creationId xmlns:a16="http://schemas.microsoft.com/office/drawing/2014/main" id="{BF080203-D2F3-8AA4-20D1-351C47161B71}"/>
              </a:ext>
            </a:extLst>
          </p:cNvPr>
          <p:cNvSpPr txBox="1"/>
          <p:nvPr/>
        </p:nvSpPr>
        <p:spPr>
          <a:xfrm>
            <a:off x="2421275" y="314355"/>
            <a:ext cx="10494666" cy="1384995"/>
          </a:xfrm>
          <a:prstGeom prst="rect">
            <a:avLst/>
          </a:prstGeom>
          <a:noFill/>
        </p:spPr>
        <p:txBody>
          <a:bodyPr wrap="square" rtlCol="0">
            <a:spAutoFit/>
          </a:bodyPr>
          <a:lstStyle/>
          <a:p>
            <a:r>
              <a:rPr lang="en-US" sz="2800" b="1" i="0" dirty="0">
                <a:solidFill>
                  <a:schemeClr val="bg1"/>
                </a:solidFill>
                <a:effectLst/>
                <a:latin typeface="Inter"/>
              </a:rPr>
              <a:t>Are there any regions that have had a notable impact on the overall medal tally?</a:t>
            </a:r>
          </a:p>
          <a:p>
            <a:pPr algn="l"/>
            <a:endParaRPr lang="en-US" sz="2800" b="1" i="0" dirty="0">
              <a:solidFill>
                <a:schemeClr val="bg1"/>
              </a:solidFill>
              <a:effectLst/>
              <a:latin typeface="Inter"/>
            </a:endParaRPr>
          </a:p>
        </p:txBody>
      </p:sp>
      <p:pic>
        <p:nvPicPr>
          <p:cNvPr id="11" name="Picture 10">
            <a:extLst>
              <a:ext uri="{FF2B5EF4-FFF2-40B4-BE49-F238E27FC236}">
                <a16:creationId xmlns:a16="http://schemas.microsoft.com/office/drawing/2014/main" id="{11DB6DFE-9C9C-92B6-6BEC-79E27D3A0CA7}"/>
              </a:ext>
            </a:extLst>
          </p:cNvPr>
          <p:cNvPicPr>
            <a:picLocks noChangeAspect="1"/>
          </p:cNvPicPr>
          <p:nvPr/>
        </p:nvPicPr>
        <p:blipFill>
          <a:blip r:embed="rId4"/>
          <a:stretch>
            <a:fillRect/>
          </a:stretch>
        </p:blipFill>
        <p:spPr>
          <a:xfrm>
            <a:off x="1195308" y="2756405"/>
            <a:ext cx="5959356" cy="2994920"/>
          </a:xfrm>
          <a:prstGeom prst="rect">
            <a:avLst/>
          </a:prstGeom>
        </p:spPr>
      </p:pic>
    </p:spTree>
    <p:extLst>
      <p:ext uri="{BB962C8B-B14F-4D97-AF65-F5344CB8AC3E}">
        <p14:creationId xmlns:p14="http://schemas.microsoft.com/office/powerpoint/2010/main" val="19179846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833199" y="2187535"/>
            <a:ext cx="7477601" cy="1388745"/>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Conclusion and Future Directions</a:t>
            </a:r>
            <a:endParaRPr lang="en-US" sz="4374" dirty="0"/>
          </a:p>
        </p:txBody>
      </p:sp>
      <p:sp>
        <p:nvSpPr>
          <p:cNvPr id="5" name="Text 2"/>
          <p:cNvSpPr/>
          <p:nvPr/>
        </p:nvSpPr>
        <p:spPr>
          <a:xfrm>
            <a:off x="833199" y="3909536"/>
            <a:ext cx="7477601" cy="2132409"/>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Thank you for joining us on this exciting journey through Olympic history! In this presentation, we explored the fascinating world of Olympic data with interactive Power BI visualizations and EDA models. The possibilities for further exploration and analysis are endless, and we hope this will inspire you to continue your own exploration of this rich and captivating dataset.</a:t>
            </a:r>
            <a:endParaRPr lang="en-US" sz="1750" dirty="0"/>
          </a:p>
        </p:txBody>
      </p:sp>
      <p:pic>
        <p:nvPicPr>
          <p:cNvPr id="6" name="Image 1" descr="preencoded.png"/>
          <p:cNvPicPr>
            <a:picLocks noChangeAspect="1"/>
          </p:cNvPicPr>
          <p:nvPr/>
        </p:nvPicPr>
        <p:blipFill>
          <a:blip r:embed="rId4"/>
          <a:stretch>
            <a:fillRect/>
          </a:stretch>
        </p:blipFill>
        <p:spPr>
          <a:xfrm>
            <a:off x="9144000" y="0"/>
            <a:ext cx="5486400" cy="8229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29091" y="6197"/>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1392555"/>
            <a:ext cx="7056120" cy="694373"/>
          </a:xfrm>
          <a:prstGeom prst="rect">
            <a:avLst/>
          </a:prstGeom>
          <a:noFill/>
          <a:ln/>
        </p:spPr>
        <p:txBody>
          <a:bodyPr wrap="none" rtlCol="0" anchor="t"/>
          <a:lstStyle/>
          <a:p>
            <a:pPr marL="0" indent="0">
              <a:lnSpc>
                <a:spcPts val="5468"/>
              </a:lnSpc>
              <a:buNone/>
            </a:pPr>
            <a:endParaRPr lang="en-US" sz="4374" dirty="0"/>
          </a:p>
        </p:txBody>
      </p:sp>
      <p:sp>
        <p:nvSpPr>
          <p:cNvPr id="7" name="Text 3"/>
          <p:cNvSpPr/>
          <p:nvPr/>
        </p:nvSpPr>
        <p:spPr>
          <a:xfrm>
            <a:off x="2037993" y="5415201"/>
            <a:ext cx="3295888" cy="1421606"/>
          </a:xfrm>
          <a:prstGeom prst="rect">
            <a:avLst/>
          </a:prstGeom>
          <a:noFill/>
          <a:ln/>
        </p:spPr>
        <p:txBody>
          <a:bodyPr wrap="square" rtlCol="0" anchor="t"/>
          <a:lstStyle/>
          <a:p>
            <a:pPr marL="0" indent="0" algn="l">
              <a:lnSpc>
                <a:spcPts val="2799"/>
              </a:lnSpc>
              <a:buNone/>
            </a:pPr>
            <a:endParaRPr lang="en-US" sz="1750" dirty="0"/>
          </a:p>
        </p:txBody>
      </p:sp>
      <p:sp>
        <p:nvSpPr>
          <p:cNvPr id="9" name="Text 4"/>
          <p:cNvSpPr/>
          <p:nvPr/>
        </p:nvSpPr>
        <p:spPr>
          <a:xfrm>
            <a:off x="5667137" y="4845963"/>
            <a:ext cx="2221944" cy="347186"/>
          </a:xfrm>
          <a:prstGeom prst="rect">
            <a:avLst/>
          </a:prstGeom>
          <a:noFill/>
          <a:ln/>
        </p:spPr>
        <p:txBody>
          <a:bodyPr wrap="none" rtlCol="0" anchor="t"/>
          <a:lstStyle/>
          <a:p>
            <a:pPr marL="0" indent="0" algn="l">
              <a:lnSpc>
                <a:spcPts val="2734"/>
              </a:lnSpc>
              <a:buNone/>
            </a:pPr>
            <a:endParaRPr lang="en-US" sz="2187" dirty="0"/>
          </a:p>
        </p:txBody>
      </p:sp>
      <p:sp>
        <p:nvSpPr>
          <p:cNvPr id="10" name="Text 5"/>
          <p:cNvSpPr/>
          <p:nvPr/>
        </p:nvSpPr>
        <p:spPr>
          <a:xfrm>
            <a:off x="5667137" y="5415320"/>
            <a:ext cx="3296007" cy="1066205"/>
          </a:xfrm>
          <a:prstGeom prst="rect">
            <a:avLst/>
          </a:prstGeom>
          <a:noFill/>
          <a:ln/>
        </p:spPr>
        <p:txBody>
          <a:bodyPr wrap="square" rtlCol="0" anchor="t"/>
          <a:lstStyle/>
          <a:p>
            <a:pPr marL="0" indent="0" algn="l">
              <a:lnSpc>
                <a:spcPts val="2799"/>
              </a:lnSpc>
              <a:buNone/>
            </a:pPr>
            <a:endParaRPr lang="en-US" sz="1750" dirty="0"/>
          </a:p>
        </p:txBody>
      </p:sp>
      <p:sp>
        <p:nvSpPr>
          <p:cNvPr id="12" name="Text 6"/>
          <p:cNvSpPr/>
          <p:nvPr/>
        </p:nvSpPr>
        <p:spPr>
          <a:xfrm>
            <a:off x="9296400" y="4845963"/>
            <a:ext cx="2613660" cy="347186"/>
          </a:xfrm>
          <a:prstGeom prst="rect">
            <a:avLst/>
          </a:prstGeom>
          <a:noFill/>
          <a:ln/>
        </p:spPr>
        <p:txBody>
          <a:bodyPr wrap="none" rtlCol="0" anchor="t"/>
          <a:lstStyle/>
          <a:p>
            <a:pPr marL="0" indent="0" algn="l">
              <a:lnSpc>
                <a:spcPts val="2734"/>
              </a:lnSpc>
              <a:buNone/>
            </a:pPr>
            <a:endParaRPr lang="en-US" sz="2187" dirty="0"/>
          </a:p>
        </p:txBody>
      </p:sp>
      <p:sp>
        <p:nvSpPr>
          <p:cNvPr id="13" name="Text 7"/>
          <p:cNvSpPr/>
          <p:nvPr/>
        </p:nvSpPr>
        <p:spPr>
          <a:xfrm>
            <a:off x="9296400" y="5415320"/>
            <a:ext cx="3296007" cy="1421606"/>
          </a:xfrm>
          <a:prstGeom prst="rect">
            <a:avLst/>
          </a:prstGeom>
          <a:noFill/>
          <a:ln/>
        </p:spPr>
        <p:txBody>
          <a:bodyPr wrap="square" rtlCol="0" anchor="t"/>
          <a:lstStyle/>
          <a:p>
            <a:pPr marL="0" indent="0" algn="l">
              <a:lnSpc>
                <a:spcPts val="2799"/>
              </a:lnSpc>
              <a:buNone/>
            </a:pPr>
            <a:endParaRPr lang="en-US" sz="1750" dirty="0"/>
          </a:p>
        </p:txBody>
      </p:sp>
      <p:sp>
        <p:nvSpPr>
          <p:cNvPr id="17" name="TextBox 16">
            <a:extLst>
              <a:ext uri="{FF2B5EF4-FFF2-40B4-BE49-F238E27FC236}">
                <a16:creationId xmlns:a16="http://schemas.microsoft.com/office/drawing/2014/main" id="{DBC4BBA7-BD95-31BB-1946-7C2BDE6AFDB4}"/>
              </a:ext>
            </a:extLst>
          </p:cNvPr>
          <p:cNvSpPr txBox="1"/>
          <p:nvPr/>
        </p:nvSpPr>
        <p:spPr>
          <a:xfrm>
            <a:off x="5961530" y="290515"/>
            <a:ext cx="3334870" cy="954107"/>
          </a:xfrm>
          <a:prstGeom prst="rect">
            <a:avLst/>
          </a:prstGeom>
          <a:noFill/>
        </p:spPr>
        <p:txBody>
          <a:bodyPr wrap="square" rtlCol="0">
            <a:spAutoFit/>
          </a:bodyPr>
          <a:lstStyle/>
          <a:p>
            <a:r>
              <a:rPr lang="en-IN" sz="2800" b="1" i="1" dirty="0">
                <a:solidFill>
                  <a:schemeClr val="bg1"/>
                </a:solidFill>
              </a:rPr>
              <a:t>ER DIAGRAM</a:t>
            </a:r>
          </a:p>
          <a:p>
            <a:endParaRPr lang="en-IN" sz="2800" b="1" i="1" dirty="0">
              <a:solidFill>
                <a:schemeClr val="bg1"/>
              </a:solidFill>
            </a:endParaRPr>
          </a:p>
        </p:txBody>
      </p:sp>
      <p:pic>
        <p:nvPicPr>
          <p:cNvPr id="14" name="Picture 13">
            <a:extLst>
              <a:ext uri="{FF2B5EF4-FFF2-40B4-BE49-F238E27FC236}">
                <a16:creationId xmlns:a16="http://schemas.microsoft.com/office/drawing/2014/main" id="{C97DAA7F-7FB1-CFE7-F229-8A5D948A12AC}"/>
              </a:ext>
            </a:extLst>
          </p:cNvPr>
          <p:cNvPicPr>
            <a:picLocks noChangeAspect="1"/>
          </p:cNvPicPr>
          <p:nvPr/>
        </p:nvPicPr>
        <p:blipFill>
          <a:blip r:embed="rId4"/>
          <a:stretch>
            <a:fillRect/>
          </a:stretch>
        </p:blipFill>
        <p:spPr>
          <a:xfrm>
            <a:off x="1710465" y="2309099"/>
            <a:ext cx="8713694" cy="4145639"/>
          </a:xfrm>
          <a:prstGeom prst="rect">
            <a:avLst/>
          </a:prstGeom>
        </p:spPr>
      </p:pic>
    </p:spTree>
    <p:extLst>
      <p:ext uri="{BB962C8B-B14F-4D97-AF65-F5344CB8AC3E}">
        <p14:creationId xmlns:p14="http://schemas.microsoft.com/office/powerpoint/2010/main" val="2613895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29091" y="6197"/>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1392555"/>
            <a:ext cx="7056120" cy="694373"/>
          </a:xfrm>
          <a:prstGeom prst="rect">
            <a:avLst/>
          </a:prstGeom>
          <a:noFill/>
          <a:ln/>
        </p:spPr>
        <p:txBody>
          <a:bodyPr wrap="none" rtlCol="0" anchor="t"/>
          <a:lstStyle/>
          <a:p>
            <a:pPr marL="0" indent="0">
              <a:lnSpc>
                <a:spcPts val="5468"/>
              </a:lnSpc>
              <a:buNone/>
            </a:pPr>
            <a:endParaRPr lang="en-US" sz="4374" dirty="0"/>
          </a:p>
        </p:txBody>
      </p:sp>
      <p:sp>
        <p:nvSpPr>
          <p:cNvPr id="7" name="Text 3"/>
          <p:cNvSpPr/>
          <p:nvPr/>
        </p:nvSpPr>
        <p:spPr>
          <a:xfrm>
            <a:off x="2037993" y="5415201"/>
            <a:ext cx="3295888" cy="1421606"/>
          </a:xfrm>
          <a:prstGeom prst="rect">
            <a:avLst/>
          </a:prstGeom>
          <a:noFill/>
          <a:ln/>
        </p:spPr>
        <p:txBody>
          <a:bodyPr wrap="square" rtlCol="0" anchor="t"/>
          <a:lstStyle/>
          <a:p>
            <a:pPr marL="0" indent="0" algn="l">
              <a:lnSpc>
                <a:spcPts val="2799"/>
              </a:lnSpc>
              <a:buNone/>
            </a:pPr>
            <a:endParaRPr lang="en-US" sz="1750" dirty="0"/>
          </a:p>
        </p:txBody>
      </p:sp>
      <p:sp>
        <p:nvSpPr>
          <p:cNvPr id="9" name="Text 4"/>
          <p:cNvSpPr/>
          <p:nvPr/>
        </p:nvSpPr>
        <p:spPr>
          <a:xfrm>
            <a:off x="5667137" y="4845963"/>
            <a:ext cx="2221944" cy="347186"/>
          </a:xfrm>
          <a:prstGeom prst="rect">
            <a:avLst/>
          </a:prstGeom>
          <a:noFill/>
          <a:ln/>
        </p:spPr>
        <p:txBody>
          <a:bodyPr wrap="none" rtlCol="0" anchor="t"/>
          <a:lstStyle/>
          <a:p>
            <a:pPr marL="0" indent="0" algn="l">
              <a:lnSpc>
                <a:spcPts val="2734"/>
              </a:lnSpc>
              <a:buNone/>
            </a:pPr>
            <a:endParaRPr lang="en-US" sz="2187" dirty="0"/>
          </a:p>
        </p:txBody>
      </p:sp>
      <p:sp>
        <p:nvSpPr>
          <p:cNvPr id="10" name="Text 5"/>
          <p:cNvSpPr/>
          <p:nvPr/>
        </p:nvSpPr>
        <p:spPr>
          <a:xfrm>
            <a:off x="5667137" y="5415320"/>
            <a:ext cx="3296007" cy="1066205"/>
          </a:xfrm>
          <a:prstGeom prst="rect">
            <a:avLst/>
          </a:prstGeom>
          <a:noFill/>
          <a:ln/>
        </p:spPr>
        <p:txBody>
          <a:bodyPr wrap="square" rtlCol="0" anchor="t"/>
          <a:lstStyle/>
          <a:p>
            <a:pPr marL="0" indent="0" algn="l">
              <a:lnSpc>
                <a:spcPts val="2799"/>
              </a:lnSpc>
              <a:buNone/>
            </a:pPr>
            <a:endParaRPr lang="en-US" sz="1750" dirty="0"/>
          </a:p>
        </p:txBody>
      </p:sp>
      <p:sp>
        <p:nvSpPr>
          <p:cNvPr id="12" name="Text 6"/>
          <p:cNvSpPr/>
          <p:nvPr/>
        </p:nvSpPr>
        <p:spPr>
          <a:xfrm>
            <a:off x="9296400" y="4845963"/>
            <a:ext cx="2613660" cy="347186"/>
          </a:xfrm>
          <a:prstGeom prst="rect">
            <a:avLst/>
          </a:prstGeom>
          <a:noFill/>
          <a:ln/>
        </p:spPr>
        <p:txBody>
          <a:bodyPr wrap="none" rtlCol="0" anchor="t"/>
          <a:lstStyle/>
          <a:p>
            <a:pPr marL="0" indent="0" algn="l">
              <a:lnSpc>
                <a:spcPts val="2734"/>
              </a:lnSpc>
              <a:buNone/>
            </a:pPr>
            <a:endParaRPr lang="en-US" sz="2187" dirty="0"/>
          </a:p>
        </p:txBody>
      </p:sp>
      <p:sp>
        <p:nvSpPr>
          <p:cNvPr id="13" name="Text 7"/>
          <p:cNvSpPr/>
          <p:nvPr/>
        </p:nvSpPr>
        <p:spPr>
          <a:xfrm>
            <a:off x="9296400" y="5415320"/>
            <a:ext cx="3296007" cy="1421606"/>
          </a:xfrm>
          <a:prstGeom prst="rect">
            <a:avLst/>
          </a:prstGeom>
          <a:noFill/>
          <a:ln/>
        </p:spPr>
        <p:txBody>
          <a:bodyPr wrap="square" rtlCol="0" anchor="t"/>
          <a:lstStyle/>
          <a:p>
            <a:pPr marL="0" indent="0" algn="l">
              <a:lnSpc>
                <a:spcPts val="2799"/>
              </a:lnSpc>
              <a:buNone/>
            </a:pPr>
            <a:endParaRPr lang="en-US" sz="1750" dirty="0"/>
          </a:p>
        </p:txBody>
      </p:sp>
      <p:pic>
        <p:nvPicPr>
          <p:cNvPr id="16" name="Picture 15">
            <a:extLst>
              <a:ext uri="{FF2B5EF4-FFF2-40B4-BE49-F238E27FC236}">
                <a16:creationId xmlns:a16="http://schemas.microsoft.com/office/drawing/2014/main" id="{09C976B7-0AF7-0368-C620-714011059916}"/>
              </a:ext>
            </a:extLst>
          </p:cNvPr>
          <p:cNvPicPr>
            <a:picLocks noChangeAspect="1"/>
          </p:cNvPicPr>
          <p:nvPr/>
        </p:nvPicPr>
        <p:blipFill>
          <a:blip r:embed="rId4"/>
          <a:stretch>
            <a:fillRect/>
          </a:stretch>
        </p:blipFill>
        <p:spPr>
          <a:xfrm>
            <a:off x="1181052" y="1506447"/>
            <a:ext cx="10985846" cy="5959359"/>
          </a:xfrm>
          <a:prstGeom prst="rect">
            <a:avLst/>
          </a:prstGeom>
        </p:spPr>
      </p:pic>
      <p:sp>
        <p:nvSpPr>
          <p:cNvPr id="17" name="TextBox 16">
            <a:extLst>
              <a:ext uri="{FF2B5EF4-FFF2-40B4-BE49-F238E27FC236}">
                <a16:creationId xmlns:a16="http://schemas.microsoft.com/office/drawing/2014/main" id="{DBC4BBA7-BD95-31BB-1946-7C2BDE6AFDB4}"/>
              </a:ext>
            </a:extLst>
          </p:cNvPr>
          <p:cNvSpPr txBox="1"/>
          <p:nvPr/>
        </p:nvSpPr>
        <p:spPr>
          <a:xfrm>
            <a:off x="3205779" y="441064"/>
            <a:ext cx="8078993" cy="523220"/>
          </a:xfrm>
          <a:prstGeom prst="rect">
            <a:avLst/>
          </a:prstGeom>
          <a:noFill/>
        </p:spPr>
        <p:txBody>
          <a:bodyPr wrap="square" rtlCol="0">
            <a:spAutoFit/>
          </a:bodyPr>
          <a:lstStyle/>
          <a:p>
            <a:r>
              <a:rPr lang="en-IN" sz="2800" b="1" i="1" dirty="0">
                <a:solidFill>
                  <a:schemeClr val="bg1"/>
                </a:solidFill>
              </a:rPr>
              <a:t>DESCRIPTION OF DIFFERENT PAGES OF DASHBOARD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29091"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1392555"/>
            <a:ext cx="7056120" cy="694373"/>
          </a:xfrm>
          <a:prstGeom prst="rect">
            <a:avLst/>
          </a:prstGeom>
          <a:noFill/>
          <a:ln/>
        </p:spPr>
        <p:txBody>
          <a:bodyPr wrap="none" rtlCol="0" anchor="t"/>
          <a:lstStyle/>
          <a:p>
            <a:pPr marL="0" indent="0">
              <a:lnSpc>
                <a:spcPts val="5468"/>
              </a:lnSpc>
              <a:buNone/>
            </a:pPr>
            <a:endParaRPr lang="en-US" sz="4374" dirty="0"/>
          </a:p>
        </p:txBody>
      </p:sp>
      <p:sp>
        <p:nvSpPr>
          <p:cNvPr id="7" name="Text 3"/>
          <p:cNvSpPr/>
          <p:nvPr/>
        </p:nvSpPr>
        <p:spPr>
          <a:xfrm>
            <a:off x="2037993" y="5415201"/>
            <a:ext cx="3295888" cy="1421606"/>
          </a:xfrm>
          <a:prstGeom prst="rect">
            <a:avLst/>
          </a:prstGeom>
          <a:noFill/>
          <a:ln/>
        </p:spPr>
        <p:txBody>
          <a:bodyPr wrap="square" rtlCol="0" anchor="t"/>
          <a:lstStyle/>
          <a:p>
            <a:pPr marL="0" indent="0" algn="l">
              <a:lnSpc>
                <a:spcPts val="2799"/>
              </a:lnSpc>
              <a:buNone/>
            </a:pPr>
            <a:endParaRPr lang="en-US" sz="1750" dirty="0"/>
          </a:p>
        </p:txBody>
      </p:sp>
      <p:sp>
        <p:nvSpPr>
          <p:cNvPr id="9" name="Text 4"/>
          <p:cNvSpPr/>
          <p:nvPr/>
        </p:nvSpPr>
        <p:spPr>
          <a:xfrm>
            <a:off x="5667137" y="4845963"/>
            <a:ext cx="2221944" cy="347186"/>
          </a:xfrm>
          <a:prstGeom prst="rect">
            <a:avLst/>
          </a:prstGeom>
          <a:noFill/>
          <a:ln/>
        </p:spPr>
        <p:txBody>
          <a:bodyPr wrap="none" rtlCol="0" anchor="t"/>
          <a:lstStyle/>
          <a:p>
            <a:pPr marL="0" indent="0" algn="l">
              <a:lnSpc>
                <a:spcPts val="2734"/>
              </a:lnSpc>
              <a:buNone/>
            </a:pPr>
            <a:endParaRPr lang="en-US" sz="2187" dirty="0"/>
          </a:p>
        </p:txBody>
      </p:sp>
      <p:sp>
        <p:nvSpPr>
          <p:cNvPr id="10" name="Text 5"/>
          <p:cNvSpPr/>
          <p:nvPr/>
        </p:nvSpPr>
        <p:spPr>
          <a:xfrm>
            <a:off x="5667137" y="5415320"/>
            <a:ext cx="3296007" cy="1066205"/>
          </a:xfrm>
          <a:prstGeom prst="rect">
            <a:avLst/>
          </a:prstGeom>
          <a:noFill/>
          <a:ln/>
        </p:spPr>
        <p:txBody>
          <a:bodyPr wrap="square" rtlCol="0" anchor="t"/>
          <a:lstStyle/>
          <a:p>
            <a:pPr marL="0" indent="0" algn="l">
              <a:lnSpc>
                <a:spcPts val="2799"/>
              </a:lnSpc>
              <a:buNone/>
            </a:pPr>
            <a:endParaRPr lang="en-US" sz="1750" dirty="0"/>
          </a:p>
        </p:txBody>
      </p:sp>
      <p:sp>
        <p:nvSpPr>
          <p:cNvPr id="12" name="Text 6"/>
          <p:cNvSpPr/>
          <p:nvPr/>
        </p:nvSpPr>
        <p:spPr>
          <a:xfrm>
            <a:off x="9296400" y="4845963"/>
            <a:ext cx="2613660" cy="347186"/>
          </a:xfrm>
          <a:prstGeom prst="rect">
            <a:avLst/>
          </a:prstGeom>
          <a:noFill/>
          <a:ln/>
        </p:spPr>
        <p:txBody>
          <a:bodyPr wrap="none" rtlCol="0" anchor="t"/>
          <a:lstStyle/>
          <a:p>
            <a:pPr marL="0" indent="0" algn="l">
              <a:lnSpc>
                <a:spcPts val="2734"/>
              </a:lnSpc>
              <a:buNone/>
            </a:pPr>
            <a:endParaRPr lang="en-US" sz="2187" dirty="0"/>
          </a:p>
        </p:txBody>
      </p:sp>
      <p:sp>
        <p:nvSpPr>
          <p:cNvPr id="13" name="Text 7"/>
          <p:cNvSpPr/>
          <p:nvPr/>
        </p:nvSpPr>
        <p:spPr>
          <a:xfrm>
            <a:off x="9296400" y="5415320"/>
            <a:ext cx="3296007" cy="1421606"/>
          </a:xfrm>
          <a:prstGeom prst="rect">
            <a:avLst/>
          </a:prstGeom>
          <a:noFill/>
          <a:ln/>
        </p:spPr>
        <p:txBody>
          <a:bodyPr wrap="square" rtlCol="0" anchor="t"/>
          <a:lstStyle/>
          <a:p>
            <a:pPr marL="0" indent="0" algn="l">
              <a:lnSpc>
                <a:spcPts val="2799"/>
              </a:lnSpc>
              <a:buNone/>
            </a:pPr>
            <a:endParaRPr lang="en-US" sz="1750" dirty="0"/>
          </a:p>
        </p:txBody>
      </p:sp>
      <p:sp>
        <p:nvSpPr>
          <p:cNvPr id="17" name="TextBox 16">
            <a:extLst>
              <a:ext uri="{FF2B5EF4-FFF2-40B4-BE49-F238E27FC236}">
                <a16:creationId xmlns:a16="http://schemas.microsoft.com/office/drawing/2014/main" id="{DBC4BBA7-BD95-31BB-1946-7C2BDE6AFDB4}"/>
              </a:ext>
            </a:extLst>
          </p:cNvPr>
          <p:cNvSpPr txBox="1"/>
          <p:nvPr/>
        </p:nvSpPr>
        <p:spPr>
          <a:xfrm>
            <a:off x="5566053" y="441064"/>
            <a:ext cx="3087445" cy="523220"/>
          </a:xfrm>
          <a:prstGeom prst="rect">
            <a:avLst/>
          </a:prstGeom>
          <a:noFill/>
        </p:spPr>
        <p:txBody>
          <a:bodyPr wrap="square" rtlCol="0">
            <a:spAutoFit/>
          </a:bodyPr>
          <a:lstStyle/>
          <a:p>
            <a:r>
              <a:rPr lang="en-IN" sz="2800" b="1" i="1" dirty="0">
                <a:solidFill>
                  <a:schemeClr val="bg1"/>
                </a:solidFill>
              </a:rPr>
              <a:t>GAME ANALYSIS</a:t>
            </a:r>
          </a:p>
        </p:txBody>
      </p:sp>
      <p:pic>
        <p:nvPicPr>
          <p:cNvPr id="6" name="Picture 5">
            <a:extLst>
              <a:ext uri="{FF2B5EF4-FFF2-40B4-BE49-F238E27FC236}">
                <a16:creationId xmlns:a16="http://schemas.microsoft.com/office/drawing/2014/main" id="{18D2CB05-E522-F8E9-2D5E-32236E07256A}"/>
              </a:ext>
            </a:extLst>
          </p:cNvPr>
          <p:cNvPicPr>
            <a:picLocks noChangeAspect="1"/>
          </p:cNvPicPr>
          <p:nvPr/>
        </p:nvPicPr>
        <p:blipFill>
          <a:blip r:embed="rId4"/>
          <a:stretch>
            <a:fillRect/>
          </a:stretch>
        </p:blipFill>
        <p:spPr>
          <a:xfrm>
            <a:off x="2140772" y="1733343"/>
            <a:ext cx="10015369" cy="5549584"/>
          </a:xfrm>
          <a:prstGeom prst="rect">
            <a:avLst/>
          </a:prstGeom>
        </p:spPr>
      </p:pic>
    </p:spTree>
    <p:extLst>
      <p:ext uri="{BB962C8B-B14F-4D97-AF65-F5344CB8AC3E}">
        <p14:creationId xmlns:p14="http://schemas.microsoft.com/office/powerpoint/2010/main" val="2348464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8099" y="0"/>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en-IN" dirty="0"/>
          </a:p>
        </p:txBody>
      </p:sp>
      <p:sp>
        <p:nvSpPr>
          <p:cNvPr id="4" name="Text 1"/>
          <p:cNvSpPr/>
          <p:nvPr/>
        </p:nvSpPr>
        <p:spPr>
          <a:xfrm>
            <a:off x="2037993" y="1392555"/>
            <a:ext cx="7056120" cy="694373"/>
          </a:xfrm>
          <a:prstGeom prst="rect">
            <a:avLst/>
          </a:prstGeom>
          <a:noFill/>
          <a:ln/>
        </p:spPr>
        <p:txBody>
          <a:bodyPr wrap="none" rtlCol="0" anchor="t"/>
          <a:lstStyle/>
          <a:p>
            <a:pPr marL="0" indent="0">
              <a:lnSpc>
                <a:spcPts val="5468"/>
              </a:lnSpc>
              <a:buNone/>
            </a:pPr>
            <a:endParaRPr lang="en-US" sz="4374" dirty="0"/>
          </a:p>
        </p:txBody>
      </p:sp>
      <p:sp>
        <p:nvSpPr>
          <p:cNvPr id="7" name="Text 3"/>
          <p:cNvSpPr/>
          <p:nvPr/>
        </p:nvSpPr>
        <p:spPr>
          <a:xfrm>
            <a:off x="2037993" y="5415201"/>
            <a:ext cx="3295888" cy="1421606"/>
          </a:xfrm>
          <a:prstGeom prst="rect">
            <a:avLst/>
          </a:prstGeom>
          <a:noFill/>
          <a:ln/>
        </p:spPr>
        <p:txBody>
          <a:bodyPr wrap="square" rtlCol="0" anchor="t"/>
          <a:lstStyle/>
          <a:p>
            <a:pPr marL="0" indent="0" algn="l">
              <a:lnSpc>
                <a:spcPts val="2799"/>
              </a:lnSpc>
              <a:buNone/>
            </a:pPr>
            <a:endParaRPr lang="en-US" sz="1750" dirty="0"/>
          </a:p>
        </p:txBody>
      </p:sp>
      <p:sp>
        <p:nvSpPr>
          <p:cNvPr id="9" name="Text 4"/>
          <p:cNvSpPr/>
          <p:nvPr/>
        </p:nvSpPr>
        <p:spPr>
          <a:xfrm>
            <a:off x="5667137" y="4845963"/>
            <a:ext cx="2221944" cy="347186"/>
          </a:xfrm>
          <a:prstGeom prst="rect">
            <a:avLst/>
          </a:prstGeom>
          <a:noFill/>
          <a:ln/>
        </p:spPr>
        <p:txBody>
          <a:bodyPr wrap="none" rtlCol="0" anchor="t"/>
          <a:lstStyle/>
          <a:p>
            <a:pPr marL="0" indent="0" algn="l">
              <a:lnSpc>
                <a:spcPts val="2734"/>
              </a:lnSpc>
              <a:buNone/>
            </a:pPr>
            <a:endParaRPr lang="en-US" sz="2187" dirty="0"/>
          </a:p>
        </p:txBody>
      </p:sp>
      <p:sp>
        <p:nvSpPr>
          <p:cNvPr id="10" name="Text 5"/>
          <p:cNvSpPr/>
          <p:nvPr/>
        </p:nvSpPr>
        <p:spPr>
          <a:xfrm>
            <a:off x="5667137" y="5415320"/>
            <a:ext cx="3296007" cy="1066205"/>
          </a:xfrm>
          <a:prstGeom prst="rect">
            <a:avLst/>
          </a:prstGeom>
          <a:noFill/>
          <a:ln/>
        </p:spPr>
        <p:txBody>
          <a:bodyPr wrap="square" rtlCol="0" anchor="t"/>
          <a:lstStyle/>
          <a:p>
            <a:pPr marL="0" indent="0" algn="l">
              <a:lnSpc>
                <a:spcPts val="2799"/>
              </a:lnSpc>
              <a:buNone/>
            </a:pPr>
            <a:endParaRPr lang="en-US" sz="1750" dirty="0"/>
          </a:p>
        </p:txBody>
      </p:sp>
      <p:sp>
        <p:nvSpPr>
          <p:cNvPr id="12" name="Text 6"/>
          <p:cNvSpPr/>
          <p:nvPr/>
        </p:nvSpPr>
        <p:spPr>
          <a:xfrm>
            <a:off x="9296400" y="4845963"/>
            <a:ext cx="2613660" cy="347186"/>
          </a:xfrm>
          <a:prstGeom prst="rect">
            <a:avLst/>
          </a:prstGeom>
          <a:noFill/>
          <a:ln/>
        </p:spPr>
        <p:txBody>
          <a:bodyPr wrap="none" rtlCol="0" anchor="t"/>
          <a:lstStyle/>
          <a:p>
            <a:pPr marL="0" indent="0" algn="l">
              <a:lnSpc>
                <a:spcPts val="2734"/>
              </a:lnSpc>
              <a:buNone/>
            </a:pPr>
            <a:endParaRPr lang="en-US" sz="2187" dirty="0"/>
          </a:p>
        </p:txBody>
      </p:sp>
      <p:sp>
        <p:nvSpPr>
          <p:cNvPr id="13" name="Text 7"/>
          <p:cNvSpPr/>
          <p:nvPr/>
        </p:nvSpPr>
        <p:spPr>
          <a:xfrm>
            <a:off x="9296400" y="5415320"/>
            <a:ext cx="3296007" cy="1421606"/>
          </a:xfrm>
          <a:prstGeom prst="rect">
            <a:avLst/>
          </a:prstGeom>
          <a:noFill/>
          <a:ln/>
        </p:spPr>
        <p:txBody>
          <a:bodyPr wrap="square" rtlCol="0" anchor="t"/>
          <a:lstStyle/>
          <a:p>
            <a:pPr marL="0" indent="0" algn="l">
              <a:lnSpc>
                <a:spcPts val="2799"/>
              </a:lnSpc>
              <a:buNone/>
            </a:pPr>
            <a:endParaRPr lang="en-US" sz="1750" dirty="0"/>
          </a:p>
        </p:txBody>
      </p:sp>
      <p:sp>
        <p:nvSpPr>
          <p:cNvPr id="14" name="TextBox 13">
            <a:extLst>
              <a:ext uri="{FF2B5EF4-FFF2-40B4-BE49-F238E27FC236}">
                <a16:creationId xmlns:a16="http://schemas.microsoft.com/office/drawing/2014/main" id="{0985E05B-520E-A7BE-21AE-CC6027807176}"/>
              </a:ext>
            </a:extLst>
          </p:cNvPr>
          <p:cNvSpPr txBox="1"/>
          <p:nvPr/>
        </p:nvSpPr>
        <p:spPr>
          <a:xfrm>
            <a:off x="3205779" y="441064"/>
            <a:ext cx="8477026" cy="1384995"/>
          </a:xfrm>
          <a:prstGeom prst="rect">
            <a:avLst/>
          </a:prstGeom>
          <a:noFill/>
        </p:spPr>
        <p:txBody>
          <a:bodyPr wrap="square" rtlCol="0">
            <a:spAutoFit/>
          </a:bodyPr>
          <a:lstStyle/>
          <a:p>
            <a:r>
              <a:rPr lang="en-US" sz="2800" b="1" i="0" dirty="0">
                <a:solidFill>
                  <a:schemeClr val="bg1"/>
                </a:solidFill>
                <a:effectLst/>
                <a:latin typeface="Inter"/>
              </a:rPr>
              <a:t>How many Olympic Games have been held in each season (Summer vs. Winter)?</a:t>
            </a:r>
          </a:p>
          <a:p>
            <a:endParaRPr lang="en-IN" sz="2800" b="1" i="1" dirty="0">
              <a:solidFill>
                <a:schemeClr val="bg1"/>
              </a:solidFill>
            </a:endParaRPr>
          </a:p>
        </p:txBody>
      </p:sp>
      <p:pic>
        <p:nvPicPr>
          <p:cNvPr id="15" name="Picture 14">
            <a:extLst>
              <a:ext uri="{FF2B5EF4-FFF2-40B4-BE49-F238E27FC236}">
                <a16:creationId xmlns:a16="http://schemas.microsoft.com/office/drawing/2014/main" id="{85E56986-3741-2F10-1773-ECD80945E8BF}"/>
              </a:ext>
            </a:extLst>
          </p:cNvPr>
          <p:cNvPicPr>
            <a:picLocks noChangeAspect="1"/>
          </p:cNvPicPr>
          <p:nvPr/>
        </p:nvPicPr>
        <p:blipFill>
          <a:blip r:embed="rId4"/>
          <a:stretch>
            <a:fillRect/>
          </a:stretch>
        </p:blipFill>
        <p:spPr>
          <a:xfrm>
            <a:off x="319600" y="1844834"/>
            <a:ext cx="8558002" cy="5989839"/>
          </a:xfrm>
          <a:prstGeom prst="rect">
            <a:avLst/>
          </a:prstGeom>
        </p:spPr>
      </p:pic>
      <p:sp>
        <p:nvSpPr>
          <p:cNvPr id="16" name="TextBox 15">
            <a:extLst>
              <a:ext uri="{FF2B5EF4-FFF2-40B4-BE49-F238E27FC236}">
                <a16:creationId xmlns:a16="http://schemas.microsoft.com/office/drawing/2014/main" id="{E0C5E392-7232-5AE3-1993-E4D3C69F39AA}"/>
              </a:ext>
            </a:extLst>
          </p:cNvPr>
          <p:cNvSpPr txBox="1"/>
          <p:nvPr/>
        </p:nvSpPr>
        <p:spPr>
          <a:xfrm>
            <a:off x="9056260" y="1826059"/>
            <a:ext cx="5347656" cy="5632311"/>
          </a:xfrm>
          <a:prstGeom prst="rect">
            <a:avLst/>
          </a:prstGeom>
          <a:noFill/>
        </p:spPr>
        <p:txBody>
          <a:bodyPr wrap="square" rtlCol="0">
            <a:spAutoFit/>
          </a:bodyPr>
          <a:lstStyle/>
          <a:p>
            <a:pPr marL="342900" indent="-342900">
              <a:buFont typeface="Arial" panose="020B0604020202020204" pitchFamily="34" charset="0"/>
              <a:buChar char="•"/>
            </a:pPr>
            <a:r>
              <a:rPr lang="en-US" sz="2400" b="0" i="0" dirty="0">
                <a:solidFill>
                  <a:srgbClr val="D1D5DB"/>
                </a:solidFill>
                <a:effectLst/>
                <a:latin typeface="Söhne"/>
              </a:rPr>
              <a:t>Summer Olympics were held in every even-numbered year starting from 1896 (with the exception of 1916, 1940, and 1944 due to World Wars I and II) up to 2016. This includes 29 Summer Olympics in total during this period.</a:t>
            </a:r>
          </a:p>
          <a:p>
            <a:pPr marL="342900" indent="-342900">
              <a:buFont typeface="Arial" panose="020B0604020202020204" pitchFamily="34" charset="0"/>
              <a:buChar char="•"/>
            </a:pPr>
            <a:r>
              <a:rPr lang="en-US" sz="2400" b="0" i="0" dirty="0">
                <a:solidFill>
                  <a:srgbClr val="D1D5DB"/>
                </a:solidFill>
                <a:effectLst/>
                <a:latin typeface="Söhne"/>
              </a:rPr>
              <a:t>The Winter Olympics were introduced later, with the first Winter Games taking place in 1924. Similar to the Summer Olympics, they were held in every even-numbered year, except for 1940 and 1944 due to World War II. Up to 2016, there were 22 Winter Olympics held during this period.</a:t>
            </a:r>
            <a:endParaRPr lang="en-IN" sz="2400" b="1" i="1" dirty="0">
              <a:solidFill>
                <a:schemeClr val="bg1"/>
              </a:solidFill>
            </a:endParaRPr>
          </a:p>
        </p:txBody>
      </p:sp>
    </p:spTree>
    <p:extLst>
      <p:ext uri="{BB962C8B-B14F-4D97-AF65-F5344CB8AC3E}">
        <p14:creationId xmlns:p14="http://schemas.microsoft.com/office/powerpoint/2010/main" val="3374840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2102" y="0"/>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en-IN" dirty="0"/>
          </a:p>
        </p:txBody>
      </p:sp>
      <p:sp>
        <p:nvSpPr>
          <p:cNvPr id="4" name="Text 1"/>
          <p:cNvSpPr/>
          <p:nvPr/>
        </p:nvSpPr>
        <p:spPr>
          <a:xfrm>
            <a:off x="2037993" y="1392555"/>
            <a:ext cx="7056120" cy="694373"/>
          </a:xfrm>
          <a:prstGeom prst="rect">
            <a:avLst/>
          </a:prstGeom>
          <a:noFill/>
          <a:ln/>
        </p:spPr>
        <p:txBody>
          <a:bodyPr wrap="none" rtlCol="0" anchor="t"/>
          <a:lstStyle/>
          <a:p>
            <a:pPr marL="0" indent="0">
              <a:lnSpc>
                <a:spcPts val="5468"/>
              </a:lnSpc>
              <a:buNone/>
            </a:pPr>
            <a:endParaRPr lang="en-US" sz="4374" dirty="0"/>
          </a:p>
        </p:txBody>
      </p:sp>
      <p:sp>
        <p:nvSpPr>
          <p:cNvPr id="7" name="Text 3"/>
          <p:cNvSpPr/>
          <p:nvPr/>
        </p:nvSpPr>
        <p:spPr>
          <a:xfrm>
            <a:off x="2037993" y="5415201"/>
            <a:ext cx="3295888" cy="1421606"/>
          </a:xfrm>
          <a:prstGeom prst="rect">
            <a:avLst/>
          </a:prstGeom>
          <a:noFill/>
          <a:ln/>
        </p:spPr>
        <p:txBody>
          <a:bodyPr wrap="square" rtlCol="0" anchor="t"/>
          <a:lstStyle/>
          <a:p>
            <a:pPr marL="0" indent="0" algn="l">
              <a:lnSpc>
                <a:spcPts val="2799"/>
              </a:lnSpc>
              <a:buNone/>
            </a:pPr>
            <a:endParaRPr lang="en-US" sz="1750" dirty="0"/>
          </a:p>
        </p:txBody>
      </p:sp>
      <p:sp>
        <p:nvSpPr>
          <p:cNvPr id="9" name="Text 4"/>
          <p:cNvSpPr/>
          <p:nvPr/>
        </p:nvSpPr>
        <p:spPr>
          <a:xfrm>
            <a:off x="5667137" y="4845963"/>
            <a:ext cx="2221944" cy="347186"/>
          </a:xfrm>
          <a:prstGeom prst="rect">
            <a:avLst/>
          </a:prstGeom>
          <a:noFill/>
          <a:ln/>
        </p:spPr>
        <p:txBody>
          <a:bodyPr wrap="none" rtlCol="0" anchor="t"/>
          <a:lstStyle/>
          <a:p>
            <a:pPr marL="0" indent="0" algn="l">
              <a:lnSpc>
                <a:spcPts val="2734"/>
              </a:lnSpc>
              <a:buNone/>
            </a:pPr>
            <a:endParaRPr lang="en-US" sz="2187" dirty="0"/>
          </a:p>
        </p:txBody>
      </p:sp>
      <p:sp>
        <p:nvSpPr>
          <p:cNvPr id="10" name="Text 5"/>
          <p:cNvSpPr/>
          <p:nvPr/>
        </p:nvSpPr>
        <p:spPr>
          <a:xfrm>
            <a:off x="5667137" y="5415320"/>
            <a:ext cx="3296007" cy="1066205"/>
          </a:xfrm>
          <a:prstGeom prst="rect">
            <a:avLst/>
          </a:prstGeom>
          <a:noFill/>
          <a:ln/>
        </p:spPr>
        <p:txBody>
          <a:bodyPr wrap="square" rtlCol="0" anchor="t"/>
          <a:lstStyle/>
          <a:p>
            <a:pPr marL="0" indent="0" algn="l">
              <a:lnSpc>
                <a:spcPts val="2799"/>
              </a:lnSpc>
              <a:buNone/>
            </a:pPr>
            <a:endParaRPr lang="en-US" sz="1750" dirty="0"/>
          </a:p>
        </p:txBody>
      </p:sp>
      <p:sp>
        <p:nvSpPr>
          <p:cNvPr id="12" name="Text 6"/>
          <p:cNvSpPr/>
          <p:nvPr/>
        </p:nvSpPr>
        <p:spPr>
          <a:xfrm>
            <a:off x="9296400" y="4845963"/>
            <a:ext cx="2613660" cy="347186"/>
          </a:xfrm>
          <a:prstGeom prst="rect">
            <a:avLst/>
          </a:prstGeom>
          <a:noFill/>
          <a:ln/>
        </p:spPr>
        <p:txBody>
          <a:bodyPr wrap="none" rtlCol="0" anchor="t"/>
          <a:lstStyle/>
          <a:p>
            <a:pPr marL="0" indent="0" algn="l">
              <a:lnSpc>
                <a:spcPts val="2734"/>
              </a:lnSpc>
              <a:buNone/>
            </a:pPr>
            <a:endParaRPr lang="en-US" sz="2187" dirty="0"/>
          </a:p>
        </p:txBody>
      </p:sp>
      <p:sp>
        <p:nvSpPr>
          <p:cNvPr id="13" name="Text 7"/>
          <p:cNvSpPr/>
          <p:nvPr/>
        </p:nvSpPr>
        <p:spPr>
          <a:xfrm>
            <a:off x="9296400" y="5415320"/>
            <a:ext cx="3296007" cy="1421606"/>
          </a:xfrm>
          <a:prstGeom prst="rect">
            <a:avLst/>
          </a:prstGeom>
          <a:noFill/>
          <a:ln/>
        </p:spPr>
        <p:txBody>
          <a:bodyPr wrap="square" rtlCol="0" anchor="t"/>
          <a:lstStyle/>
          <a:p>
            <a:pPr marL="0" indent="0" algn="l">
              <a:lnSpc>
                <a:spcPts val="2799"/>
              </a:lnSpc>
              <a:buNone/>
            </a:pPr>
            <a:endParaRPr lang="en-US" sz="1750" dirty="0"/>
          </a:p>
        </p:txBody>
      </p:sp>
      <p:sp>
        <p:nvSpPr>
          <p:cNvPr id="11" name="TextBox 10">
            <a:extLst>
              <a:ext uri="{FF2B5EF4-FFF2-40B4-BE49-F238E27FC236}">
                <a16:creationId xmlns:a16="http://schemas.microsoft.com/office/drawing/2014/main" id="{00C9EB24-9C9A-0AF5-9E14-32041A998755}"/>
              </a:ext>
            </a:extLst>
          </p:cNvPr>
          <p:cNvSpPr txBox="1"/>
          <p:nvPr/>
        </p:nvSpPr>
        <p:spPr>
          <a:xfrm>
            <a:off x="3205779" y="441064"/>
            <a:ext cx="8078993" cy="1384995"/>
          </a:xfrm>
          <a:prstGeom prst="rect">
            <a:avLst/>
          </a:prstGeom>
          <a:noFill/>
        </p:spPr>
        <p:txBody>
          <a:bodyPr wrap="square" rtlCol="0">
            <a:spAutoFit/>
          </a:bodyPr>
          <a:lstStyle/>
          <a:p>
            <a:r>
              <a:rPr lang="en-US" sz="2800" b="1" i="0" dirty="0">
                <a:solidFill>
                  <a:schemeClr val="bg1"/>
                </a:solidFill>
                <a:effectLst/>
                <a:latin typeface="Inter"/>
              </a:rPr>
              <a:t>What is the distribution of games across different decades?</a:t>
            </a:r>
          </a:p>
          <a:p>
            <a:endParaRPr lang="en-IN" sz="2800" b="1" i="1" dirty="0">
              <a:solidFill>
                <a:schemeClr val="bg1"/>
              </a:solidFill>
            </a:endParaRPr>
          </a:p>
        </p:txBody>
      </p:sp>
      <p:pic>
        <p:nvPicPr>
          <p:cNvPr id="6" name="Picture 5">
            <a:extLst>
              <a:ext uri="{FF2B5EF4-FFF2-40B4-BE49-F238E27FC236}">
                <a16:creationId xmlns:a16="http://schemas.microsoft.com/office/drawing/2014/main" id="{FC92058F-B86F-6039-2AD7-A2A6BDD330AB}"/>
              </a:ext>
            </a:extLst>
          </p:cNvPr>
          <p:cNvPicPr>
            <a:picLocks noChangeAspect="1"/>
          </p:cNvPicPr>
          <p:nvPr/>
        </p:nvPicPr>
        <p:blipFill>
          <a:blip r:embed="rId4"/>
          <a:stretch>
            <a:fillRect/>
          </a:stretch>
        </p:blipFill>
        <p:spPr>
          <a:xfrm>
            <a:off x="354039" y="1826059"/>
            <a:ext cx="8611346" cy="5738357"/>
          </a:xfrm>
          <a:prstGeom prst="rect">
            <a:avLst/>
          </a:prstGeom>
        </p:spPr>
      </p:pic>
      <p:sp>
        <p:nvSpPr>
          <p:cNvPr id="17" name="TextBox 16">
            <a:extLst>
              <a:ext uri="{FF2B5EF4-FFF2-40B4-BE49-F238E27FC236}">
                <a16:creationId xmlns:a16="http://schemas.microsoft.com/office/drawing/2014/main" id="{3D1B6B96-E9B6-9389-BA90-B321744F10B9}"/>
              </a:ext>
            </a:extLst>
          </p:cNvPr>
          <p:cNvSpPr txBox="1"/>
          <p:nvPr/>
        </p:nvSpPr>
        <p:spPr>
          <a:xfrm>
            <a:off x="9317916" y="1568142"/>
            <a:ext cx="5370338" cy="6555641"/>
          </a:xfrm>
          <a:prstGeom prst="rect">
            <a:avLst/>
          </a:prstGeom>
          <a:noFill/>
        </p:spPr>
        <p:txBody>
          <a:bodyPr wrap="square" rtlCol="0">
            <a:spAutoFit/>
          </a:bodyPr>
          <a:lstStyle/>
          <a:p>
            <a:r>
              <a:rPr lang="en-US" sz="2800" b="1" i="0" dirty="0">
                <a:solidFill>
                  <a:srgbClr val="D1D5DB"/>
                </a:solidFill>
                <a:effectLst/>
                <a:latin typeface="Söhne"/>
              </a:rPr>
              <a:t>The number of Olympic Games held in each decade varied, with the highest number of games occurring in the 1960s and 1980s (6 each). There were only 2 Olympics during the 1940s due to World War II. Overall, the Olympics have been a consistent international sporting event, with both Summer and Winter Games taking place in various decades, showcasing the world's top athletes and promoting sportsmanship and international cooperation</a:t>
            </a:r>
            <a:endParaRPr lang="en-IN" sz="2800" b="1" i="1" dirty="0">
              <a:solidFill>
                <a:schemeClr val="bg1"/>
              </a:solidFill>
            </a:endParaRPr>
          </a:p>
        </p:txBody>
      </p:sp>
    </p:spTree>
    <p:extLst>
      <p:ext uri="{BB962C8B-B14F-4D97-AF65-F5344CB8AC3E}">
        <p14:creationId xmlns:p14="http://schemas.microsoft.com/office/powerpoint/2010/main" val="10670267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510</TotalTime>
  <Words>2660</Words>
  <Application>Microsoft Office PowerPoint</Application>
  <PresentationFormat>Custom</PresentationFormat>
  <Paragraphs>193</Paragraphs>
  <Slides>47</Slides>
  <Notes>47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Arial</vt:lpstr>
      <vt:lpstr>Calibri</vt:lpstr>
      <vt:lpstr>Heebo</vt:lpstr>
      <vt:lpstr>Inter</vt:lpstr>
      <vt:lpstr>Montserrat</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VISHESH SHIVHARE</cp:lastModifiedBy>
  <cp:revision>2</cp:revision>
  <dcterms:created xsi:type="dcterms:W3CDTF">2023-10-01T06:31:54Z</dcterms:created>
  <dcterms:modified xsi:type="dcterms:W3CDTF">2023-10-01T15:04:15Z</dcterms:modified>
</cp:coreProperties>
</file>